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1"/>
  </p:sldMasterIdLst>
  <p:sldIdLst>
    <p:sldId id="290" r:id="rId2"/>
    <p:sldId id="274" r:id="rId3"/>
    <p:sldId id="308" r:id="rId4"/>
    <p:sldId id="291" r:id="rId5"/>
    <p:sldId id="292" r:id="rId6"/>
    <p:sldId id="293" r:id="rId7"/>
    <p:sldId id="294" r:id="rId8"/>
    <p:sldId id="295" r:id="rId9"/>
    <p:sldId id="296" r:id="rId10"/>
    <p:sldId id="297" r:id="rId11"/>
    <p:sldId id="298" r:id="rId12"/>
    <p:sldId id="299" r:id="rId13"/>
    <p:sldId id="300" r:id="rId14"/>
    <p:sldId id="309" r:id="rId15"/>
    <p:sldId id="275" r:id="rId16"/>
    <p:sldId id="276" r:id="rId17"/>
    <p:sldId id="277" r:id="rId18"/>
    <p:sldId id="278" r:id="rId19"/>
    <p:sldId id="279" r:id="rId20"/>
    <p:sldId id="280" r:id="rId21"/>
    <p:sldId id="281" r:id="rId22"/>
    <p:sldId id="310" r:id="rId23"/>
    <p:sldId id="314" r:id="rId24"/>
    <p:sldId id="315" r:id="rId25"/>
    <p:sldId id="316" r:id="rId26"/>
    <p:sldId id="317" r:id="rId27"/>
    <p:sldId id="318" r:id="rId28"/>
    <p:sldId id="319" r:id="rId29"/>
    <p:sldId id="320" r:id="rId30"/>
    <p:sldId id="321" r:id="rId31"/>
    <p:sldId id="322" r:id="rId32"/>
    <p:sldId id="323" r:id="rId33"/>
    <p:sldId id="324" r:id="rId34"/>
    <p:sldId id="325" r:id="rId35"/>
    <p:sldId id="312" r:id="rId36"/>
    <p:sldId id="326" r:id="rId37"/>
    <p:sldId id="327" r:id="rId38"/>
    <p:sldId id="328" r:id="rId39"/>
    <p:sldId id="329" r:id="rId40"/>
    <p:sldId id="330" r:id="rId41"/>
    <p:sldId id="331" r:id="rId42"/>
    <p:sldId id="332" r:id="rId43"/>
    <p:sldId id="333" r:id="rId44"/>
    <p:sldId id="262" r:id="rId45"/>
    <p:sldId id="263" r:id="rId46"/>
    <p:sldId id="264" r:id="rId47"/>
    <p:sldId id="265" r:id="rId48"/>
    <p:sldId id="266" r:id="rId49"/>
    <p:sldId id="313" r:id="rId50"/>
    <p:sldId id="267" r:id="rId51"/>
    <p:sldId id="268" r:id="rId52"/>
    <p:sldId id="272" r:id="rId53"/>
    <p:sldId id="270" r:id="rId54"/>
    <p:sldId id="273" r:id="rId55"/>
    <p:sldId id="289" r:id="rId5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0" d="100"/>
          <a:sy n="90" d="100"/>
        </p:scale>
        <p:origin x="-520"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B7222D89-295C-4249-BACB-EF7183151695}" type="datetimeFigureOut">
              <a:rPr lang="en-US" smtClean="0"/>
              <a:t>4/20/16</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345441" y="2206952"/>
            <a:ext cx="7147931" cy="184785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208476"/>
            <a:ext cx="1190348" cy="1844802"/>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2352494"/>
            <a:ext cx="910224" cy="1556766"/>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4" y="2291716"/>
            <a:ext cx="6947845" cy="168401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3468951"/>
            <a:ext cx="762000" cy="342900"/>
          </a:xfrm>
        </p:spPr>
        <p:txBody>
          <a:bodyPr/>
          <a:lstStyle>
            <a:lvl1pPr algn="ctr">
              <a:defRPr sz="2800">
                <a:solidFill>
                  <a:schemeClr val="accent1">
                    <a:lumMod val="50000"/>
                  </a:schemeClr>
                </a:solidFill>
              </a:defRPr>
            </a:lvl1pPr>
          </a:lstStyle>
          <a:p>
            <a:fld id="{9216A828-B1C1-0B40-9130-1CDE23E46C7F}" type="slidenum">
              <a:rPr lang="en-US" smtClean="0"/>
              <a:t>‹#›</a:t>
            </a:fld>
            <a:endParaRPr lang="en-US"/>
          </a:p>
        </p:txBody>
      </p:sp>
      <p:sp>
        <p:nvSpPr>
          <p:cNvPr id="11" name="Rectangle 10"/>
          <p:cNvSpPr/>
          <p:nvPr/>
        </p:nvSpPr>
        <p:spPr>
          <a:xfrm>
            <a:off x="541822" y="3419458"/>
            <a:ext cx="6755166" cy="498275"/>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2354580"/>
            <a:ext cx="6760868" cy="155829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3486150"/>
            <a:ext cx="6553200" cy="3429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04705" y="2420275"/>
            <a:ext cx="6629400" cy="914401"/>
          </a:xfrm>
        </p:spPr>
        <p:txBody>
          <a:bodyPr anchor="b" anchorCtr="0">
            <a:noAutofit/>
          </a:bodyPr>
          <a:lstStyle>
            <a:lvl1pPr>
              <a:defRPr sz="4000">
                <a:solidFill>
                  <a:schemeClr val="accent1">
                    <a:lumMod val="50000"/>
                  </a:schemeClr>
                </a:solidFill>
              </a:defRPr>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222D89-295C-4249-BACB-EF7183151695}" type="datetimeFigureOut">
              <a:rPr lang="en-US" smtClean="0"/>
              <a:t>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16A828-B1C1-0B40-9130-1CDE23E46C7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171450"/>
            <a:ext cx="1859280" cy="4591976"/>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6" y="263557"/>
            <a:ext cx="1672235" cy="4407763"/>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78" y="296571"/>
            <a:ext cx="1485531" cy="434173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85750"/>
            <a:ext cx="6172200" cy="43434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7222D89-295C-4249-BACB-EF7183151695}" type="datetimeFigureOut">
              <a:rPr lang="en-US" smtClean="0"/>
              <a:t>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16A828-B1C1-0B40-9130-1CDE23E46C7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Shape 60"/>
          <p:cNvSpPr>
            <a:spLocks noGrp="1"/>
          </p:cNvSpPr>
          <p:nvPr>
            <p:ph type="title"/>
          </p:nvPr>
        </p:nvSpPr>
        <p:spPr>
          <a:prstGeom prst="rect">
            <a:avLst/>
          </a:prstGeom>
        </p:spPr>
        <p:txBody>
          <a:bodyPr/>
          <a:lstStyle/>
          <a:p>
            <a:r>
              <a:t>Title Text</a:t>
            </a:r>
          </a:p>
        </p:txBody>
      </p:sp>
      <p:sp>
        <p:nvSpPr>
          <p:cNvPr id="61" name="Shape 6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2" name="Shape 6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1648914"/>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Shape 52"/>
          <p:cNvSpPr>
            <a:spLocks noGrp="1"/>
          </p:cNvSpPr>
          <p:nvPr>
            <p:ph type="title"/>
          </p:nvPr>
        </p:nvSpPr>
        <p:spPr>
          <a:prstGeom prst="rect">
            <a:avLst/>
          </a:prstGeom>
        </p:spPr>
        <p:txBody>
          <a:bodyPr/>
          <a:lstStyle/>
          <a:p>
            <a:r>
              <a:t>Title Text</a:t>
            </a:r>
          </a:p>
        </p:txBody>
      </p:sp>
      <p:sp>
        <p:nvSpPr>
          <p:cNvPr id="53" name="Shape 5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05535474"/>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222D89-295C-4249-BACB-EF7183151695}" type="datetimeFigureOut">
              <a:rPr lang="en-US" smtClean="0"/>
              <a:t>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16A828-B1C1-0B40-9130-1CDE23E46C7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B7222D89-295C-4249-BACB-EF7183151695}" type="datetimeFigureOut">
              <a:rPr lang="en-US" smtClean="0"/>
              <a:t>4/20/16</a:t>
            </a:fld>
            <a:endParaRPr lang="en-US"/>
          </a:p>
        </p:txBody>
      </p:sp>
      <p:sp>
        <p:nvSpPr>
          <p:cNvPr id="13" name="Rectangle 12"/>
          <p:cNvSpPr/>
          <p:nvPr/>
        </p:nvSpPr>
        <p:spPr>
          <a:xfrm>
            <a:off x="451976" y="2209800"/>
            <a:ext cx="8265160" cy="184785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2286001"/>
            <a:ext cx="8033800" cy="168401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16A828-B1C1-0B40-9130-1CDE23E46C7F}" type="slidenum">
              <a:rPr lang="en-US" smtClean="0"/>
              <a:t>‹#›</a:t>
            </a:fld>
            <a:endParaRPr lang="en-US"/>
          </a:p>
        </p:txBody>
      </p:sp>
      <p:sp>
        <p:nvSpPr>
          <p:cNvPr id="2" name="Title 1"/>
          <p:cNvSpPr>
            <a:spLocks noGrp="1"/>
          </p:cNvSpPr>
          <p:nvPr>
            <p:ph type="title"/>
          </p:nvPr>
        </p:nvSpPr>
        <p:spPr>
          <a:xfrm>
            <a:off x="736456" y="2400300"/>
            <a:ext cx="7696200" cy="97155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smtClean="0"/>
              <a:t>Click to edit Master title style</a:t>
            </a:r>
            <a:endParaRPr lang="en-US" dirty="0"/>
          </a:p>
        </p:txBody>
      </p:sp>
      <p:sp>
        <p:nvSpPr>
          <p:cNvPr id="15" name="Rectangle 14"/>
          <p:cNvSpPr/>
          <p:nvPr/>
        </p:nvSpPr>
        <p:spPr>
          <a:xfrm>
            <a:off x="675496" y="3406141"/>
            <a:ext cx="7818120" cy="498275"/>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3455633"/>
            <a:ext cx="7696200" cy="392837"/>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4" name="Rectangle 13"/>
          <p:cNvSpPr/>
          <p:nvPr/>
        </p:nvSpPr>
        <p:spPr>
          <a:xfrm>
            <a:off x="675758" y="2343150"/>
            <a:ext cx="7817599" cy="155829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306280"/>
            <a:ext cx="8260672" cy="77957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26128" y="1289303"/>
            <a:ext cx="4038600" cy="330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89303"/>
            <a:ext cx="4038600" cy="330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7222D89-295C-4249-BACB-EF7183151695}" type="datetimeFigureOut">
              <a:rPr lang="en-US" smtClean="0"/>
              <a:t>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16A828-B1C1-0B40-9130-1CDE23E46C7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306280"/>
            <a:ext cx="8260672" cy="77957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26128" y="1291828"/>
            <a:ext cx="4040188" cy="47982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26128" y="1828800"/>
            <a:ext cx="4040188" cy="27658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291828"/>
            <a:ext cx="4041775" cy="47982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828800"/>
            <a:ext cx="4041775" cy="27658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7222D89-295C-4249-BACB-EF7183151695}" type="datetimeFigureOut">
              <a:rPr lang="en-US" smtClean="0"/>
              <a:t>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16A828-B1C1-0B40-9130-1CDE23E46C7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7222D89-295C-4249-BACB-EF7183151695}" type="datetimeFigureOut">
              <a:rPr lang="en-US" smtClean="0"/>
              <a:t>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16A828-B1C1-0B40-9130-1CDE23E46C7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B7222D89-295C-4249-BACB-EF7183151695}" type="datetimeFigureOut">
              <a:rPr lang="en-US" smtClean="0"/>
              <a:t>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16A828-B1C1-0B40-9130-1CDE23E46C7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514350"/>
            <a:ext cx="4572000" cy="394335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7222D89-295C-4249-BACB-EF7183151695}" type="datetimeFigureOut">
              <a:rPr lang="en-US" smtClean="0"/>
              <a:t>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16A828-B1C1-0B40-9130-1CDE23E46C7F}" type="slidenum">
              <a:rPr lang="en-US" smtClean="0"/>
              <a:t>‹#›</a:t>
            </a:fld>
            <a:endParaRPr lang="en-US"/>
          </a:p>
        </p:txBody>
      </p:sp>
      <p:sp>
        <p:nvSpPr>
          <p:cNvPr id="8" name="Rectangle 7"/>
          <p:cNvSpPr/>
          <p:nvPr/>
        </p:nvSpPr>
        <p:spPr>
          <a:xfrm>
            <a:off x="560034" y="1129284"/>
            <a:ext cx="2716566" cy="264261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231854"/>
            <a:ext cx="2483254" cy="2425746"/>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228850"/>
            <a:ext cx="2298634" cy="131445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769000" y="1300734"/>
            <a:ext cx="2298634" cy="893715"/>
          </a:xfrm>
        </p:spPr>
        <p:txBody>
          <a:bodyPr anchor="b">
            <a:normAutofit/>
          </a:bodyPr>
          <a:lstStyle>
            <a:lvl1pPr algn="l">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466078"/>
            <a:ext cx="7772400" cy="3248673"/>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5" name="Date Placeholder 4"/>
          <p:cNvSpPr>
            <a:spLocks noGrp="1"/>
          </p:cNvSpPr>
          <p:nvPr>
            <p:ph type="dt" sz="half" idx="10"/>
          </p:nvPr>
        </p:nvSpPr>
        <p:spPr/>
        <p:txBody>
          <a:bodyPr/>
          <a:lstStyle/>
          <a:p>
            <a:fld id="{B7222D89-295C-4249-BACB-EF7183151695}" type="datetimeFigureOut">
              <a:rPr lang="en-US" smtClean="0"/>
              <a:t>4/20/16</a:t>
            </a:fld>
            <a:endParaRPr lang="en-US"/>
          </a:p>
        </p:txBody>
      </p:sp>
      <p:sp>
        <p:nvSpPr>
          <p:cNvPr id="7" name="Slide Number Placeholder 6"/>
          <p:cNvSpPr>
            <a:spLocks noGrp="1"/>
          </p:cNvSpPr>
          <p:nvPr>
            <p:ph type="sldNum" sz="quarter" idx="12"/>
          </p:nvPr>
        </p:nvSpPr>
        <p:spPr/>
        <p:txBody>
          <a:bodyPr/>
          <a:lstStyle/>
          <a:p>
            <a:fld id="{9216A828-B1C1-0B40-9130-1CDE23E46C7F}" type="slidenum">
              <a:rPr lang="en-US" smtClean="0"/>
              <a:t>‹#›</a:t>
            </a:fld>
            <a:endParaRPr lang="en-US"/>
          </a:p>
        </p:txBody>
      </p:sp>
      <p:sp>
        <p:nvSpPr>
          <p:cNvPr id="10" name="Rectangle 9"/>
          <p:cNvSpPr/>
          <p:nvPr/>
        </p:nvSpPr>
        <p:spPr>
          <a:xfrm>
            <a:off x="685800" y="3714750"/>
            <a:ext cx="7772400" cy="10287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2000" y="3771900"/>
            <a:ext cx="7600765" cy="902193"/>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914400" y="4229100"/>
            <a:ext cx="7328514" cy="338772"/>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3806190"/>
            <a:ext cx="7946136" cy="82296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4242418"/>
            <a:ext cx="7244736" cy="301286"/>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914400" y="3829051"/>
            <a:ext cx="7328514" cy="392282"/>
          </a:xfrm>
        </p:spPr>
        <p:txBody>
          <a:bodyPr anchor="ctr" anchorCtr="0"/>
          <a:lstStyle>
            <a:lvl1pPr algn="ctr">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314451"/>
            <a:ext cx="8229600" cy="32801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2"/>
                </a:solidFill>
              </a:defRPr>
            </a:lvl1pPr>
          </a:lstStyle>
          <a:p>
            <a:fld id="{B7222D89-295C-4249-BACB-EF7183151695}" type="datetimeFigureOut">
              <a:rPr lang="en-US" smtClean="0"/>
              <a:t>4/20/16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2"/>
                </a:solidFill>
              </a:defRPr>
            </a:lvl1pPr>
          </a:lstStyle>
          <a:p>
            <a:fld id="{9216A828-B1C1-0B40-9130-1CDE23E46C7F}" type="slidenum">
              <a:rPr lang="en-US" smtClean="0"/>
              <a:t>‹#›</a:t>
            </a:fld>
            <a:endParaRPr lang="en-US"/>
          </a:p>
        </p:txBody>
      </p:sp>
      <p:sp>
        <p:nvSpPr>
          <p:cNvPr id="9" name="Rectangle 8"/>
          <p:cNvSpPr/>
          <p:nvPr/>
        </p:nvSpPr>
        <p:spPr>
          <a:xfrm>
            <a:off x="274320" y="208625"/>
            <a:ext cx="8595360" cy="99441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279647"/>
            <a:ext cx="8380520" cy="838940"/>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306280"/>
            <a:ext cx="8260672" cy="77957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jpe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7.tiff"/><Relationship Id="rId5"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atholic-resources.org/Bible/Paul-Disputed.ht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file://localhost/Users/lena/Downloads/digital_humanities_final%20(1)/odyssey.html" TargetMode="External"/><Relationship Id="rId4" Type="http://schemas.openxmlformats.org/officeDocument/2006/relationships/hyperlink" Target="https://storymap.knightlab.com/" TargetMode="External"/><Relationship Id="rId5" Type="http://schemas.openxmlformats.org/officeDocument/2006/relationships/hyperlink" Target="http://timeline.knightlab.com/" TargetMode="External"/><Relationship Id="rId1" Type="http://schemas.openxmlformats.org/officeDocument/2006/relationships/slideLayout" Target="../slideLayouts/slideLayout1.xml"/><Relationship Id="rId2" Type="http://schemas.openxmlformats.org/officeDocument/2006/relationships/hyperlink" Target="file://localhost/Users/lena/Downloads/digital_humanities_final%20(1)/final.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file://localhost/Users/lena/Desktop/Liliana_FinalProject/index.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mamish.wix.com/globalsounds" TargetMode="External"/><Relationship Id="rId3" Type="http://schemas.openxmlformats.org/officeDocument/2006/relationships/image" Target="../media/image37.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inklestudios.com/80days/" TargetMode="External"/><Relationship Id="rId3" Type="http://schemas.openxmlformats.org/officeDocument/2006/relationships/hyperlink" Target="http://digitalhumanities.wlu.edu/blog/2016/04/11/michelle-brock-on-choose-your-own-witch-trial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hilome.la/Camilliganaire/entwined-with-ergodic-rhetoric"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yoyomo111.github.io/silk_road/index.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jasondavies.com/wordcloud/" TargetMode="External"/><Relationship Id="rId3" Type="http://schemas.openxmlformats.org/officeDocument/2006/relationships/hyperlink" Target="https://developers.google.com/map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yoyomo111.github.io/silk_road/index.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yoyomo111.github.io/silk_road/index.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2.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3.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4.jpeg"/><Relationship Id="rId3" Type="http://schemas.openxmlformats.org/officeDocument/2006/relationships/image" Target="../media/image5.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5" Type="http://schemas.openxmlformats.org/officeDocument/2006/relationships/image" Target="../media/image7.tiff"/><Relationship Id="rId6"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9259" y="192046"/>
            <a:ext cx="7583488" cy="1958415"/>
          </a:xfrm>
        </p:spPr>
        <p:txBody>
          <a:bodyPr/>
          <a:lstStyle/>
          <a:p>
            <a:r>
              <a:rPr lang="en-US" sz="2400" dirty="0" smtClean="0"/>
              <a:t>Digital Tools for the arts &amp; humanities</a:t>
            </a:r>
            <a:r>
              <a:rPr lang="en-US" sz="3200" dirty="0" smtClean="0"/>
              <a:t/>
            </a:r>
            <a:br>
              <a:rPr lang="en-US" sz="3200" dirty="0" smtClean="0"/>
            </a:br>
            <a:r>
              <a:rPr lang="en-US" sz="2000" dirty="0"/>
              <a:t>DIG 6837</a:t>
            </a:r>
            <a:r>
              <a:rPr lang="en-US" sz="2000" dirty="0" smtClean="0">
                <a:solidFill>
                  <a:srgbClr val="FFFFFF"/>
                </a:solidFill>
              </a:rPr>
              <a:t/>
            </a:r>
            <a:br>
              <a:rPr lang="en-US" sz="2000" dirty="0" smtClean="0">
                <a:solidFill>
                  <a:srgbClr val="FFFFFF"/>
                </a:solidFill>
              </a:rPr>
            </a:br>
            <a:r>
              <a:rPr lang="en-US" dirty="0"/>
              <a:t/>
            </a:r>
            <a:br>
              <a:rPr lang="en-US" dirty="0"/>
            </a:br>
            <a:endParaRPr lang="en-US" dirty="0"/>
          </a:p>
        </p:txBody>
      </p:sp>
      <p:sp>
        <p:nvSpPr>
          <p:cNvPr id="3" name="Subtitle 2"/>
          <p:cNvSpPr>
            <a:spLocks noGrp="1"/>
          </p:cNvSpPr>
          <p:nvPr>
            <p:ph type="subTitle" idx="1"/>
          </p:nvPr>
        </p:nvSpPr>
        <p:spPr>
          <a:xfrm>
            <a:off x="1906878" y="2832678"/>
            <a:ext cx="7583487" cy="2328395"/>
          </a:xfrm>
        </p:spPr>
        <p:txBody>
          <a:bodyPr>
            <a:normAutofit/>
          </a:bodyPr>
          <a:lstStyle/>
          <a:p>
            <a:pPr algn="l"/>
            <a:r>
              <a:rPr lang="en-US" sz="2200" dirty="0">
                <a:solidFill>
                  <a:schemeClr val="tx2">
                    <a:lumMod val="10000"/>
                  </a:schemeClr>
                </a:solidFill>
              </a:rPr>
              <a:t> </a:t>
            </a:r>
            <a:r>
              <a:rPr lang="en-US" sz="2200" dirty="0" smtClean="0">
                <a:solidFill>
                  <a:schemeClr val="tx2">
                    <a:lumMod val="10000"/>
                  </a:schemeClr>
                </a:solidFill>
              </a:rPr>
              <a:t>     </a:t>
            </a:r>
            <a:r>
              <a:rPr lang="en-US" sz="2200" dirty="0" smtClean="0"/>
              <a:t>Text</a:t>
            </a:r>
            <a:r>
              <a:rPr lang="en-US" sz="2200" dirty="0"/>
              <a:t>-based </a:t>
            </a:r>
            <a:r>
              <a:rPr lang="en-US" sz="2200" dirty="0" smtClean="0"/>
              <a:t>tools</a:t>
            </a:r>
            <a:endParaRPr lang="en-US" dirty="0" smtClean="0"/>
          </a:p>
          <a:p>
            <a:pPr marL="1196975" lvl="3" algn="l"/>
            <a:r>
              <a:rPr lang="en-US" sz="1800" b="1" dirty="0">
                <a:solidFill>
                  <a:schemeClr val="tx1"/>
                </a:solidFill>
              </a:rPr>
              <a:t>Instructor: Eleni Bozia</a:t>
            </a:r>
            <a:r>
              <a:rPr lang="en-US" sz="1800" b="1" dirty="0" smtClean="0">
                <a:solidFill>
                  <a:schemeClr val="bg1"/>
                </a:solidFill>
              </a:rPr>
              <a:t>   </a:t>
            </a:r>
          </a:p>
          <a:p>
            <a:pPr marL="1196975" lvl="3" algn="l"/>
            <a:r>
              <a:rPr lang="en-US" sz="1800" b="1" dirty="0" smtClean="0">
                <a:solidFill>
                  <a:schemeClr val="tx1"/>
                </a:solidFill>
              </a:rPr>
              <a:t>University of Florida</a:t>
            </a:r>
          </a:p>
          <a:p>
            <a:pPr marL="1196975" lvl="3" algn="l"/>
            <a:r>
              <a:rPr lang="en-US" sz="1800" b="1" dirty="0" smtClean="0">
                <a:solidFill>
                  <a:schemeClr val="tx1"/>
                </a:solidFill>
              </a:rPr>
              <a:t>	</a:t>
            </a:r>
            <a:endParaRPr lang="en-US" sz="1800" b="1" dirty="0">
              <a:solidFill>
                <a:schemeClr val="tx1"/>
              </a:solidFill>
            </a:endParaRPr>
          </a:p>
        </p:txBody>
      </p:sp>
      <p:pic>
        <p:nvPicPr>
          <p:cNvPr id="6" name="Picture 5"/>
          <p:cNvPicPr>
            <a:picLocks noChangeAspect="1"/>
          </p:cNvPicPr>
          <p:nvPr/>
        </p:nvPicPr>
        <p:blipFill>
          <a:blip r:embed="rId2"/>
          <a:stretch>
            <a:fillRect/>
          </a:stretch>
        </p:blipFill>
        <p:spPr>
          <a:xfrm>
            <a:off x="6870965" y="3377046"/>
            <a:ext cx="2150033" cy="1612525"/>
          </a:xfrm>
          <a:prstGeom prst="rect">
            <a:avLst/>
          </a:prstGeom>
        </p:spPr>
      </p:pic>
      <p:pic>
        <p:nvPicPr>
          <p:cNvPr id="7" name="Picture 6"/>
          <p:cNvPicPr>
            <a:picLocks noChangeAspect="1"/>
          </p:cNvPicPr>
          <p:nvPr/>
        </p:nvPicPr>
        <p:blipFill>
          <a:blip r:embed="rId3"/>
          <a:stretch>
            <a:fillRect/>
          </a:stretch>
        </p:blipFill>
        <p:spPr>
          <a:xfrm>
            <a:off x="207070" y="3377046"/>
            <a:ext cx="2091092" cy="1506682"/>
          </a:xfrm>
          <a:prstGeom prst="rect">
            <a:avLst/>
          </a:prstGeom>
        </p:spPr>
      </p:pic>
      <p:pic>
        <p:nvPicPr>
          <p:cNvPr id="8" name="Picture 7"/>
          <p:cNvPicPr>
            <a:picLocks noChangeAspect="1"/>
          </p:cNvPicPr>
          <p:nvPr/>
        </p:nvPicPr>
        <p:blipFill>
          <a:blip r:embed="rId4"/>
          <a:stretch>
            <a:fillRect/>
          </a:stretch>
        </p:blipFill>
        <p:spPr>
          <a:xfrm>
            <a:off x="6067910" y="747369"/>
            <a:ext cx="2822085" cy="1671203"/>
          </a:xfrm>
          <a:prstGeom prst="rect">
            <a:avLst/>
          </a:prstGeom>
        </p:spPr>
      </p:pic>
      <p:pic>
        <p:nvPicPr>
          <p:cNvPr id="9" name="7C012BCC-7FC2-4621-99C7-050557D260E3-L0-001.jpeg"/>
          <p:cNvPicPr>
            <a:picLocks noChangeAspect="1"/>
          </p:cNvPicPr>
          <p:nvPr/>
        </p:nvPicPr>
        <p:blipFill>
          <a:blip r:embed="rId5">
            <a:extLst/>
          </a:blip>
          <a:stretch>
            <a:fillRect/>
          </a:stretch>
        </p:blipFill>
        <p:spPr>
          <a:xfrm>
            <a:off x="207070" y="1068811"/>
            <a:ext cx="4566971" cy="1553424"/>
          </a:xfrm>
          <a:prstGeom prst="rect">
            <a:avLst/>
          </a:prstGeom>
          <a:ln w="12700">
            <a:miter lim="400000"/>
          </a:ln>
        </p:spPr>
      </p:pic>
    </p:spTree>
    <p:extLst>
      <p:ext uri="{BB962C8B-B14F-4D97-AF65-F5344CB8AC3E}">
        <p14:creationId xmlns:p14="http://schemas.microsoft.com/office/powerpoint/2010/main" val="32562851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8745"/>
            <a:ext cx="7886700" cy="994172"/>
          </a:xfrm>
        </p:spPr>
        <p:txBody>
          <a:bodyPr/>
          <a:lstStyle/>
          <a:p>
            <a:r>
              <a:rPr lang="en-US" dirty="0" smtClean="0"/>
              <a:t>Colossians vs. Romans</a:t>
            </a:r>
            <a:endParaRPr lang="en-US" dirty="0"/>
          </a:p>
        </p:txBody>
      </p:sp>
      <p:sp>
        <p:nvSpPr>
          <p:cNvPr id="3" name="Content Placeholder 2"/>
          <p:cNvSpPr>
            <a:spLocks noGrp="1"/>
          </p:cNvSpPr>
          <p:nvPr>
            <p:ph idx="1"/>
          </p:nvPr>
        </p:nvSpPr>
        <p:spPr>
          <a:xfrm>
            <a:off x="628650" y="1145856"/>
            <a:ext cx="7886700" cy="1196181"/>
          </a:xfrm>
        </p:spPr>
        <p:txBody>
          <a:bodyPr>
            <a:normAutofit fontScale="62500" lnSpcReduction="20000"/>
          </a:bodyPr>
          <a:lstStyle/>
          <a:p>
            <a:r>
              <a:rPr lang="en-US" dirty="0" smtClean="0"/>
              <a:t>If Paul wrote Colossians, he probably wrote it towards the end of his life</a:t>
            </a:r>
          </a:p>
          <a:p>
            <a:r>
              <a:rPr lang="en-US" dirty="0" smtClean="0"/>
              <a:t>Romans is the latest letter definitively written by Paul (ca. 57-58 A.D.)</a:t>
            </a:r>
          </a:p>
          <a:p>
            <a:r>
              <a:rPr lang="en-US" dirty="0" smtClean="0"/>
              <a:t>“Christ” and “god” are both high on the list in both letters as expected, but “faith” also appears highly on both (ranking sixth in both lists of single words and appearing in multiple highly ranked phrases as well)</a:t>
            </a:r>
            <a:endParaRPr lang="en-US" dirty="0"/>
          </a:p>
        </p:txBody>
      </p:sp>
      <p:pic>
        <p:nvPicPr>
          <p:cNvPr id="4" name="Picture 3"/>
          <p:cNvPicPr/>
          <p:nvPr/>
        </p:nvPicPr>
        <p:blipFill>
          <a:blip r:embed="rId2"/>
          <a:stretch>
            <a:fillRect/>
          </a:stretch>
        </p:blipFill>
        <p:spPr>
          <a:xfrm>
            <a:off x="5257366" y="2671921"/>
            <a:ext cx="1574798" cy="2127011"/>
          </a:xfrm>
          <a:prstGeom prst="rect">
            <a:avLst/>
          </a:prstGeom>
        </p:spPr>
      </p:pic>
      <p:sp>
        <p:nvSpPr>
          <p:cNvPr id="5" name="TextBox 4"/>
          <p:cNvSpPr txBox="1"/>
          <p:nvPr/>
        </p:nvSpPr>
        <p:spPr>
          <a:xfrm>
            <a:off x="6481599" y="2312744"/>
            <a:ext cx="2033752" cy="346249"/>
          </a:xfrm>
          <a:prstGeom prst="rect">
            <a:avLst/>
          </a:prstGeom>
          <a:noFill/>
        </p:spPr>
        <p:txBody>
          <a:bodyPr wrap="square" lIns="68580" tIns="34290" rIns="68580" bIns="34290" rtlCol="0">
            <a:spAutoFit/>
          </a:bodyPr>
          <a:lstStyle/>
          <a:p>
            <a:r>
              <a:rPr lang="en-US" b="1" smtClean="0"/>
              <a:t>Romans</a:t>
            </a:r>
            <a:endParaRPr lang="en-US" b="1" dirty="0"/>
          </a:p>
        </p:txBody>
      </p:sp>
      <p:pic>
        <p:nvPicPr>
          <p:cNvPr id="6" name="Picture 5"/>
          <p:cNvPicPr/>
          <p:nvPr/>
        </p:nvPicPr>
        <p:blipFill>
          <a:blip r:embed="rId3"/>
          <a:stretch>
            <a:fillRect/>
          </a:stretch>
        </p:blipFill>
        <p:spPr>
          <a:xfrm>
            <a:off x="628650" y="2671921"/>
            <a:ext cx="1800662" cy="2108993"/>
          </a:xfrm>
          <a:prstGeom prst="rect">
            <a:avLst/>
          </a:prstGeom>
        </p:spPr>
      </p:pic>
      <p:sp>
        <p:nvSpPr>
          <p:cNvPr id="7" name="TextBox 6"/>
          <p:cNvSpPr txBox="1"/>
          <p:nvPr/>
        </p:nvSpPr>
        <p:spPr>
          <a:xfrm>
            <a:off x="2070101" y="2322755"/>
            <a:ext cx="2095500" cy="346249"/>
          </a:xfrm>
          <a:prstGeom prst="rect">
            <a:avLst/>
          </a:prstGeom>
          <a:noFill/>
        </p:spPr>
        <p:txBody>
          <a:bodyPr wrap="square" lIns="68580" tIns="34290" rIns="68580" bIns="34290" rtlCol="0">
            <a:spAutoFit/>
          </a:bodyPr>
          <a:lstStyle/>
          <a:p>
            <a:r>
              <a:rPr lang="en-US" b="1" dirty="0" smtClean="0"/>
              <a:t>Colossians</a:t>
            </a:r>
            <a:endParaRPr lang="en-US" b="1" dirty="0"/>
          </a:p>
        </p:txBody>
      </p:sp>
      <p:pic>
        <p:nvPicPr>
          <p:cNvPr id="8" name="Picture 7"/>
          <p:cNvPicPr/>
          <p:nvPr/>
        </p:nvPicPr>
        <p:blipFill>
          <a:blip r:embed="rId4"/>
          <a:stretch>
            <a:fillRect/>
          </a:stretch>
        </p:blipFill>
        <p:spPr>
          <a:xfrm>
            <a:off x="2616201" y="2671921"/>
            <a:ext cx="1904999" cy="2127011"/>
          </a:xfrm>
          <a:prstGeom prst="rect">
            <a:avLst/>
          </a:prstGeom>
        </p:spPr>
      </p:pic>
      <p:pic>
        <p:nvPicPr>
          <p:cNvPr id="9" name="Picture 8"/>
          <p:cNvPicPr/>
          <p:nvPr/>
        </p:nvPicPr>
        <p:blipFill>
          <a:blip r:embed="rId5"/>
          <a:stretch>
            <a:fillRect/>
          </a:stretch>
        </p:blipFill>
        <p:spPr>
          <a:xfrm>
            <a:off x="6955555" y="2671921"/>
            <a:ext cx="1847851" cy="2108993"/>
          </a:xfrm>
          <a:prstGeom prst="rect">
            <a:avLst/>
          </a:prstGeom>
        </p:spPr>
      </p:pic>
    </p:spTree>
    <p:extLst>
      <p:ext uri="{BB962C8B-B14F-4D97-AF65-F5344CB8AC3E}">
        <p14:creationId xmlns:p14="http://schemas.microsoft.com/office/powerpoint/2010/main" val="63284982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3352" y="158295"/>
            <a:ext cx="5797296" cy="891540"/>
          </a:xfrm>
        </p:spPr>
        <p:txBody>
          <a:bodyPr>
            <a:normAutofit fontScale="90000"/>
          </a:bodyPr>
          <a:lstStyle/>
          <a:p>
            <a:r>
              <a:rPr lang="en-US" dirty="0" smtClean="0"/>
              <a:t>Colossians vs. Ephesians</a:t>
            </a:r>
            <a:endParaRPr lang="en-US" dirty="0"/>
          </a:p>
        </p:txBody>
      </p:sp>
      <p:sp>
        <p:nvSpPr>
          <p:cNvPr id="3" name="Content Placeholder 2"/>
          <p:cNvSpPr>
            <a:spLocks noGrp="1"/>
          </p:cNvSpPr>
          <p:nvPr>
            <p:ph idx="1"/>
          </p:nvPr>
        </p:nvSpPr>
        <p:spPr>
          <a:xfrm>
            <a:off x="628650" y="1156134"/>
            <a:ext cx="7886700" cy="1197170"/>
          </a:xfrm>
        </p:spPr>
        <p:txBody>
          <a:bodyPr>
            <a:normAutofit fontScale="47500" lnSpcReduction="20000"/>
          </a:bodyPr>
          <a:lstStyle/>
          <a:p>
            <a:r>
              <a:rPr lang="en-US" dirty="0" smtClean="0"/>
              <a:t>Ephesians and Colossians are both disputed, but Colossians is considered more likely to have been written by Paul than Ephesians</a:t>
            </a:r>
            <a:endParaRPr lang="en-US" dirty="0"/>
          </a:p>
          <a:p>
            <a:r>
              <a:rPr lang="en-US" dirty="0" smtClean="0"/>
              <a:t>Ephesians was likely written after Colossians</a:t>
            </a:r>
          </a:p>
          <a:p>
            <a:r>
              <a:rPr lang="en-US" dirty="0" smtClean="0"/>
              <a:t>In both letters “</a:t>
            </a:r>
            <a:r>
              <a:rPr lang="en-US" dirty="0" err="1" smtClean="0"/>
              <a:t>christ</a:t>
            </a:r>
            <a:r>
              <a:rPr lang="en-US" dirty="0" smtClean="0"/>
              <a:t>” is the most common word, “god” the second most common, and “lord” is in the top five; however this could be considered coincidental </a:t>
            </a:r>
          </a:p>
          <a:p>
            <a:r>
              <a:rPr lang="en-US" dirty="0" smtClean="0"/>
              <a:t>“Body” and “love” both appear in the top most common words of both documents and are not commonly found in many of the other epistles</a:t>
            </a:r>
          </a:p>
        </p:txBody>
      </p:sp>
      <p:pic>
        <p:nvPicPr>
          <p:cNvPr id="4" name="Picture 3"/>
          <p:cNvPicPr/>
          <p:nvPr/>
        </p:nvPicPr>
        <p:blipFill>
          <a:blip r:embed="rId2"/>
          <a:stretch>
            <a:fillRect/>
          </a:stretch>
        </p:blipFill>
        <p:spPr>
          <a:xfrm>
            <a:off x="628650" y="2671921"/>
            <a:ext cx="1800662" cy="2108993"/>
          </a:xfrm>
          <a:prstGeom prst="rect">
            <a:avLst/>
          </a:prstGeom>
        </p:spPr>
      </p:pic>
      <p:pic>
        <p:nvPicPr>
          <p:cNvPr id="5" name="Picture 4"/>
          <p:cNvPicPr/>
          <p:nvPr/>
        </p:nvPicPr>
        <p:blipFill>
          <a:blip r:embed="rId3"/>
          <a:stretch>
            <a:fillRect/>
          </a:stretch>
        </p:blipFill>
        <p:spPr>
          <a:xfrm>
            <a:off x="2616201" y="2671921"/>
            <a:ext cx="1892299" cy="2108993"/>
          </a:xfrm>
          <a:prstGeom prst="rect">
            <a:avLst/>
          </a:prstGeom>
        </p:spPr>
      </p:pic>
      <p:sp>
        <p:nvSpPr>
          <p:cNvPr id="6" name="TextBox 5"/>
          <p:cNvSpPr txBox="1"/>
          <p:nvPr/>
        </p:nvSpPr>
        <p:spPr>
          <a:xfrm>
            <a:off x="2057401" y="2296310"/>
            <a:ext cx="2095500" cy="346249"/>
          </a:xfrm>
          <a:prstGeom prst="rect">
            <a:avLst/>
          </a:prstGeom>
          <a:noFill/>
        </p:spPr>
        <p:txBody>
          <a:bodyPr wrap="square" lIns="68580" tIns="34290" rIns="68580" bIns="34290" rtlCol="0">
            <a:spAutoFit/>
          </a:bodyPr>
          <a:lstStyle/>
          <a:p>
            <a:r>
              <a:rPr lang="en-US" b="1" dirty="0" smtClean="0"/>
              <a:t>Colossians</a:t>
            </a:r>
            <a:endParaRPr lang="en-US" b="1" dirty="0"/>
          </a:p>
        </p:txBody>
      </p:sp>
      <p:pic>
        <p:nvPicPr>
          <p:cNvPr id="7" name="Picture 6"/>
          <p:cNvPicPr/>
          <p:nvPr/>
        </p:nvPicPr>
        <p:blipFill>
          <a:blip r:embed="rId4"/>
          <a:stretch>
            <a:fillRect/>
          </a:stretch>
        </p:blipFill>
        <p:spPr>
          <a:xfrm>
            <a:off x="7207251" y="2671921"/>
            <a:ext cx="1619250" cy="2122300"/>
          </a:xfrm>
          <a:prstGeom prst="rect">
            <a:avLst/>
          </a:prstGeom>
        </p:spPr>
      </p:pic>
      <p:pic>
        <p:nvPicPr>
          <p:cNvPr id="8" name="Picture 7"/>
          <p:cNvPicPr/>
          <p:nvPr/>
        </p:nvPicPr>
        <p:blipFill>
          <a:blip r:embed="rId5"/>
          <a:stretch>
            <a:fillRect/>
          </a:stretch>
        </p:blipFill>
        <p:spPr>
          <a:xfrm>
            <a:off x="5232401" y="2671921"/>
            <a:ext cx="1914960" cy="2111668"/>
          </a:xfrm>
          <a:prstGeom prst="rect">
            <a:avLst/>
          </a:prstGeom>
        </p:spPr>
      </p:pic>
      <p:sp>
        <p:nvSpPr>
          <p:cNvPr id="9" name="TextBox 8"/>
          <p:cNvSpPr txBox="1"/>
          <p:nvPr/>
        </p:nvSpPr>
        <p:spPr>
          <a:xfrm>
            <a:off x="6584951" y="2296310"/>
            <a:ext cx="2095500" cy="346249"/>
          </a:xfrm>
          <a:prstGeom prst="rect">
            <a:avLst/>
          </a:prstGeom>
          <a:noFill/>
        </p:spPr>
        <p:txBody>
          <a:bodyPr wrap="square" lIns="68580" tIns="34290" rIns="68580" bIns="34290" rtlCol="0">
            <a:spAutoFit/>
          </a:bodyPr>
          <a:lstStyle/>
          <a:p>
            <a:r>
              <a:rPr lang="en-US" b="1" dirty="0" smtClean="0"/>
              <a:t>Ephesians</a:t>
            </a:r>
            <a:endParaRPr lang="en-US" b="1" dirty="0"/>
          </a:p>
        </p:txBody>
      </p:sp>
    </p:spTree>
    <p:extLst>
      <p:ext uri="{BB962C8B-B14F-4D97-AF65-F5344CB8AC3E}">
        <p14:creationId xmlns:p14="http://schemas.microsoft.com/office/powerpoint/2010/main" val="379020906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26422"/>
            <a:ext cx="7886700" cy="994172"/>
          </a:xfrm>
        </p:spPr>
        <p:txBody>
          <a:bodyPr/>
          <a:lstStyle/>
          <a:p>
            <a:r>
              <a:rPr lang="en-US" dirty="0" smtClean="0"/>
              <a:t>The Pastoral Epistles</a:t>
            </a:r>
            <a:endParaRPr lang="en-US" dirty="0"/>
          </a:p>
        </p:txBody>
      </p:sp>
      <p:sp>
        <p:nvSpPr>
          <p:cNvPr id="3" name="Content Placeholder 2"/>
          <p:cNvSpPr>
            <a:spLocks noGrp="1"/>
          </p:cNvSpPr>
          <p:nvPr>
            <p:ph idx="1"/>
          </p:nvPr>
        </p:nvSpPr>
        <p:spPr>
          <a:xfrm>
            <a:off x="633414" y="1222419"/>
            <a:ext cx="3879850" cy="1621132"/>
          </a:xfrm>
        </p:spPr>
        <p:txBody>
          <a:bodyPr>
            <a:normAutofit fontScale="47500" lnSpcReduction="20000"/>
          </a:bodyPr>
          <a:lstStyle/>
          <a:p>
            <a:r>
              <a:rPr lang="en-US" dirty="0" smtClean="0"/>
              <a:t>1 Timothy, 2 Timothy, and Titus</a:t>
            </a:r>
          </a:p>
          <a:p>
            <a:r>
              <a:rPr lang="en-US" dirty="0" smtClean="0"/>
              <a:t>Most likely written by followers of Paul later in the first century</a:t>
            </a:r>
          </a:p>
          <a:p>
            <a:r>
              <a:rPr lang="en-US" dirty="0" smtClean="0"/>
              <a:t>Scholars debate whether or not they were written by the same author if they were not written by Paul</a:t>
            </a:r>
          </a:p>
          <a:p>
            <a:r>
              <a:rPr lang="en-US" dirty="0" smtClean="0"/>
              <a:t>Expected words such as “god,” “</a:t>
            </a:r>
            <a:r>
              <a:rPr lang="en-US" dirty="0"/>
              <a:t>C</a:t>
            </a:r>
            <a:r>
              <a:rPr lang="en-US" dirty="0" smtClean="0"/>
              <a:t>hrist,” “lord,”  and “Jesus” appear often in all three texts</a:t>
            </a:r>
          </a:p>
          <a:p>
            <a:endParaRPr lang="en-US" dirty="0" smtClean="0"/>
          </a:p>
          <a:p>
            <a:endParaRPr lang="en-US" dirty="0"/>
          </a:p>
        </p:txBody>
      </p:sp>
      <p:pic>
        <p:nvPicPr>
          <p:cNvPr id="4" name="Picture 3"/>
          <p:cNvPicPr/>
          <p:nvPr/>
        </p:nvPicPr>
        <p:blipFill>
          <a:blip r:embed="rId2"/>
          <a:stretch>
            <a:fillRect/>
          </a:stretch>
        </p:blipFill>
        <p:spPr>
          <a:xfrm>
            <a:off x="884710" y="3149962"/>
            <a:ext cx="1771649" cy="1924187"/>
          </a:xfrm>
          <a:prstGeom prst="rect">
            <a:avLst/>
          </a:prstGeom>
        </p:spPr>
      </p:pic>
      <p:sp>
        <p:nvSpPr>
          <p:cNvPr id="6" name="TextBox 5"/>
          <p:cNvSpPr txBox="1"/>
          <p:nvPr/>
        </p:nvSpPr>
        <p:spPr>
          <a:xfrm>
            <a:off x="1235161" y="2808623"/>
            <a:ext cx="2095500" cy="346249"/>
          </a:xfrm>
          <a:prstGeom prst="rect">
            <a:avLst/>
          </a:prstGeom>
          <a:noFill/>
        </p:spPr>
        <p:txBody>
          <a:bodyPr wrap="square" lIns="68580" tIns="34290" rIns="68580" bIns="34290" rtlCol="0">
            <a:spAutoFit/>
          </a:bodyPr>
          <a:lstStyle/>
          <a:p>
            <a:r>
              <a:rPr lang="en-US" b="1" dirty="0" smtClean="0"/>
              <a:t>1 Timothy</a:t>
            </a:r>
            <a:endParaRPr lang="en-US" b="1" dirty="0"/>
          </a:p>
        </p:txBody>
      </p:sp>
      <p:sp>
        <p:nvSpPr>
          <p:cNvPr id="7" name="TextBox 6"/>
          <p:cNvSpPr txBox="1"/>
          <p:nvPr/>
        </p:nvSpPr>
        <p:spPr>
          <a:xfrm>
            <a:off x="4056815" y="2843551"/>
            <a:ext cx="2095500" cy="346249"/>
          </a:xfrm>
          <a:prstGeom prst="rect">
            <a:avLst/>
          </a:prstGeom>
          <a:noFill/>
        </p:spPr>
        <p:txBody>
          <a:bodyPr wrap="square" lIns="68580" tIns="34290" rIns="68580" bIns="34290" rtlCol="0">
            <a:spAutoFit/>
          </a:bodyPr>
          <a:lstStyle/>
          <a:p>
            <a:r>
              <a:rPr lang="en-US" b="1" dirty="0"/>
              <a:t>2</a:t>
            </a:r>
            <a:r>
              <a:rPr lang="en-US" b="1" dirty="0" smtClean="0"/>
              <a:t> Timothy</a:t>
            </a:r>
            <a:endParaRPr lang="en-US" b="1" dirty="0"/>
          </a:p>
        </p:txBody>
      </p:sp>
      <p:pic>
        <p:nvPicPr>
          <p:cNvPr id="8" name="Picture 7"/>
          <p:cNvPicPr/>
          <p:nvPr/>
        </p:nvPicPr>
        <p:blipFill>
          <a:blip r:embed="rId3"/>
          <a:stretch>
            <a:fillRect/>
          </a:stretch>
        </p:blipFill>
        <p:spPr>
          <a:xfrm>
            <a:off x="6487642" y="3165479"/>
            <a:ext cx="1691159" cy="1908669"/>
          </a:xfrm>
          <a:prstGeom prst="rect">
            <a:avLst/>
          </a:prstGeom>
        </p:spPr>
      </p:pic>
      <p:sp>
        <p:nvSpPr>
          <p:cNvPr id="9" name="TextBox 8"/>
          <p:cNvSpPr txBox="1"/>
          <p:nvPr/>
        </p:nvSpPr>
        <p:spPr>
          <a:xfrm>
            <a:off x="6878468" y="2786398"/>
            <a:ext cx="2095500" cy="346249"/>
          </a:xfrm>
          <a:prstGeom prst="rect">
            <a:avLst/>
          </a:prstGeom>
          <a:noFill/>
        </p:spPr>
        <p:txBody>
          <a:bodyPr wrap="square" lIns="68580" tIns="34290" rIns="68580" bIns="34290" rtlCol="0">
            <a:spAutoFit/>
          </a:bodyPr>
          <a:lstStyle/>
          <a:p>
            <a:r>
              <a:rPr lang="en-US" b="1" dirty="0" smtClean="0"/>
              <a:t>Titus</a:t>
            </a:r>
            <a:endParaRPr lang="en-US" b="1" dirty="0"/>
          </a:p>
        </p:txBody>
      </p:sp>
      <p:pic>
        <p:nvPicPr>
          <p:cNvPr id="5" name="Picture 4"/>
          <p:cNvPicPr>
            <a:picLocks noChangeAspect="1"/>
          </p:cNvPicPr>
          <p:nvPr/>
        </p:nvPicPr>
        <p:blipFill>
          <a:blip r:embed="rId4"/>
          <a:stretch>
            <a:fillRect/>
          </a:stretch>
        </p:blipFill>
        <p:spPr>
          <a:xfrm>
            <a:off x="3799360" y="3165480"/>
            <a:ext cx="1661640" cy="1908668"/>
          </a:xfrm>
          <a:prstGeom prst="rect">
            <a:avLst/>
          </a:prstGeom>
        </p:spPr>
      </p:pic>
      <p:sp>
        <p:nvSpPr>
          <p:cNvPr id="11" name="Rectangle 10"/>
          <p:cNvSpPr/>
          <p:nvPr/>
        </p:nvSpPr>
        <p:spPr>
          <a:xfrm>
            <a:off x="4660901" y="1015824"/>
            <a:ext cx="4572000" cy="1792799"/>
          </a:xfrm>
          <a:prstGeom prst="rect">
            <a:avLst/>
          </a:prstGeom>
        </p:spPr>
        <p:txBody>
          <a:bodyPr lIns="68580" tIns="34290" rIns="68580" bIns="34290">
            <a:spAutoFit/>
          </a:bodyPr>
          <a:lstStyle/>
          <a:p>
            <a:pPr marL="214313" indent="-214313">
              <a:buFont typeface="Arial" charset="0"/>
              <a:buChar char="•"/>
            </a:pPr>
            <a:r>
              <a:rPr lang="en-US" sz="1400" dirty="0"/>
              <a:t>“Good” is the second most common word in both 1 Timothy and Titus</a:t>
            </a:r>
          </a:p>
          <a:p>
            <a:pPr marL="214313" indent="-214313">
              <a:buFont typeface="Arial" charset="0"/>
              <a:buChar char="•"/>
            </a:pPr>
            <a:r>
              <a:rPr lang="en-US" sz="1400" dirty="0"/>
              <a:t>“People” is one of the top five most common words in both 1 Timothy and </a:t>
            </a:r>
            <a:r>
              <a:rPr lang="en-US" sz="1400" dirty="0" err="1"/>
              <a:t>Tiitus</a:t>
            </a:r>
            <a:endParaRPr lang="en-US" sz="1400" dirty="0"/>
          </a:p>
          <a:p>
            <a:pPr marL="214313" indent="-214313">
              <a:buFont typeface="Arial" charset="0"/>
              <a:buChar char="•"/>
            </a:pPr>
            <a:r>
              <a:rPr lang="en-US" sz="1400" dirty="0"/>
              <a:t>“Faith” is one of the top most five common words in both 1 and 2 Timothy</a:t>
            </a:r>
          </a:p>
          <a:p>
            <a:pPr marL="214313" indent="-214313">
              <a:buFont typeface="Arial" charset="0"/>
              <a:buChar char="•"/>
            </a:pPr>
            <a:r>
              <a:rPr lang="en-US" sz="1400" dirty="0"/>
              <a:t>“Love” is one of the most common words in all three letters</a:t>
            </a:r>
          </a:p>
        </p:txBody>
      </p:sp>
    </p:spTree>
    <p:extLst>
      <p:ext uri="{BB962C8B-B14F-4D97-AF65-F5344CB8AC3E}">
        <p14:creationId xmlns:p14="http://schemas.microsoft.com/office/powerpoint/2010/main" val="344187009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a:t>
            </a:r>
            <a:endParaRPr lang="en-US" dirty="0"/>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catholic-resources.org/Bible/Paul-Disputed.htm</a:t>
            </a:r>
            <a:r>
              <a:rPr lang="en-US" dirty="0" smtClean="0"/>
              <a:t> </a:t>
            </a:r>
            <a:endParaRPr lang="en-US" dirty="0"/>
          </a:p>
        </p:txBody>
      </p:sp>
    </p:spTree>
    <p:extLst>
      <p:ext uri="{BB962C8B-B14F-4D97-AF65-F5344CB8AC3E}">
        <p14:creationId xmlns:p14="http://schemas.microsoft.com/office/powerpoint/2010/main" val="21988989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normAutofit lnSpcReduction="10000"/>
          </a:bodyPr>
          <a:lstStyle/>
          <a:p>
            <a:endParaRPr lang="en-US"/>
          </a:p>
        </p:txBody>
      </p:sp>
    </p:spTree>
    <p:extLst>
      <p:ext uri="{BB962C8B-B14F-4D97-AF65-F5344CB8AC3E}">
        <p14:creationId xmlns:p14="http://schemas.microsoft.com/office/powerpoint/2010/main" val="317777019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Coffee Website</a:t>
            </a:r>
            <a:endParaRPr lang="en-US" dirty="0"/>
          </a:p>
        </p:txBody>
      </p:sp>
      <p:sp>
        <p:nvSpPr>
          <p:cNvPr id="3" name="Subtitle 2"/>
          <p:cNvSpPr>
            <a:spLocks noGrp="1"/>
          </p:cNvSpPr>
          <p:nvPr>
            <p:ph type="subTitle" idx="1"/>
          </p:nvPr>
        </p:nvSpPr>
        <p:spPr/>
        <p:txBody>
          <a:bodyPr>
            <a:normAutofit lnSpcReduction="10000"/>
          </a:bodyPr>
          <a:lstStyle/>
          <a:p>
            <a:r>
              <a:rPr lang="en-US" dirty="0" smtClean="0"/>
              <a:t>By </a:t>
            </a:r>
            <a:r>
              <a:rPr lang="en-US" dirty="0" err="1" smtClean="0"/>
              <a:t>Liliana</a:t>
            </a:r>
            <a:r>
              <a:rPr lang="en-US" dirty="0" smtClean="0"/>
              <a:t> </a:t>
            </a:r>
            <a:r>
              <a:rPr lang="en-US" dirty="0" err="1" smtClean="0"/>
              <a:t>Lovo</a:t>
            </a:r>
            <a:endParaRPr lang="en-US" dirty="0"/>
          </a:p>
        </p:txBody>
      </p:sp>
    </p:spTree>
    <p:extLst>
      <p:ext uri="{BB962C8B-B14F-4D97-AF65-F5344CB8AC3E}">
        <p14:creationId xmlns:p14="http://schemas.microsoft.com/office/powerpoint/2010/main" val="272803419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3401" y="2505075"/>
            <a:ext cx="4144617" cy="1314450"/>
          </a:xfrm>
        </p:spPr>
      </p:pic>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51" y="1714499"/>
            <a:ext cx="3371849" cy="2893173"/>
          </a:xfrm>
          <a:prstGeom prst="rect">
            <a:avLst/>
          </a:prstGeom>
        </p:spPr>
      </p:pic>
    </p:spTree>
    <p:extLst>
      <p:ext uri="{BB962C8B-B14F-4D97-AF65-F5344CB8AC3E}">
        <p14:creationId xmlns:p14="http://schemas.microsoft.com/office/powerpoint/2010/main" val="384508682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8306" y="751506"/>
            <a:ext cx="3633587" cy="3745949"/>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6855" y="751506"/>
            <a:ext cx="3981450" cy="3745949"/>
          </a:xfrm>
        </p:spPr>
      </p:pic>
    </p:spTree>
    <p:extLst>
      <p:ext uri="{BB962C8B-B14F-4D97-AF65-F5344CB8AC3E}">
        <p14:creationId xmlns:p14="http://schemas.microsoft.com/office/powerpoint/2010/main" val="52438032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10743" y="736598"/>
            <a:ext cx="4053495" cy="3760857"/>
          </a:xfrm>
        </p:spPr>
      </p:pic>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855" y="736600"/>
            <a:ext cx="3593888" cy="3760856"/>
          </a:xfrm>
          <a:prstGeom prst="rect">
            <a:avLst/>
          </a:prstGeom>
        </p:spPr>
      </p:pic>
    </p:spTree>
    <p:extLst>
      <p:ext uri="{BB962C8B-B14F-4D97-AF65-F5344CB8AC3E}">
        <p14:creationId xmlns:p14="http://schemas.microsoft.com/office/powerpoint/2010/main" val="22398860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sp>
        <p:nvSpPr>
          <p:cNvPr id="3" name="Content Placeholder 2"/>
          <p:cNvSpPr>
            <a:spLocks noGrp="1"/>
          </p:cNvSpPr>
          <p:nvPr>
            <p:ph idx="1"/>
          </p:nvPr>
        </p:nvSpPr>
        <p:spPr/>
        <p:txBody>
          <a:bodyPr/>
          <a:lstStyle/>
          <a:p>
            <a:r>
              <a:rPr lang="en-US" dirty="0" smtClean="0"/>
              <a:t>My dad provided me with the information and photos from the actual farms</a:t>
            </a:r>
          </a:p>
          <a:p>
            <a:r>
              <a:rPr lang="en-US" dirty="0" smtClean="0"/>
              <a:t>The description of the farms were written by my dad</a:t>
            </a:r>
          </a:p>
          <a:p>
            <a:endParaRPr lang="en-US" dirty="0"/>
          </a:p>
        </p:txBody>
      </p:sp>
    </p:spTree>
    <p:extLst>
      <p:ext uri="{BB962C8B-B14F-4D97-AF65-F5344CB8AC3E}">
        <p14:creationId xmlns:p14="http://schemas.microsoft.com/office/powerpoint/2010/main" val="211869012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07321" y="1445361"/>
            <a:ext cx="6593681" cy="3178697"/>
          </a:xfrm>
        </p:spPr>
        <p:txBody>
          <a:bodyPr>
            <a:normAutofit fontScale="92500" lnSpcReduction="10000"/>
          </a:bodyPr>
          <a:lstStyle/>
          <a:p>
            <a:r>
              <a:rPr lang="en-US" dirty="0">
                <a:solidFill>
                  <a:srgbClr val="000000"/>
                </a:solidFill>
                <a:hlinkClick r:id="rId2" action="ppaction://hlinkfile"/>
              </a:rPr>
              <a:t>file:///Users/lena/Downloads/digital_humanities_final%20(1)/</a:t>
            </a:r>
            <a:r>
              <a:rPr lang="en-US" dirty="0" smtClean="0">
                <a:solidFill>
                  <a:srgbClr val="000000"/>
                </a:solidFill>
                <a:hlinkClick r:id="rId2" action="ppaction://hlinkfile"/>
              </a:rPr>
              <a:t>final.html</a:t>
            </a:r>
            <a:endParaRPr lang="en-US" dirty="0" smtClean="0">
              <a:solidFill>
                <a:srgbClr val="000000"/>
              </a:solidFill>
            </a:endParaRPr>
          </a:p>
          <a:p>
            <a:endParaRPr lang="el-GR" dirty="0">
              <a:solidFill>
                <a:srgbClr val="000000"/>
              </a:solidFill>
            </a:endParaRPr>
          </a:p>
          <a:p>
            <a:r>
              <a:rPr lang="en-US" dirty="0" smtClean="0">
                <a:solidFill>
                  <a:srgbClr val="000000"/>
                </a:solidFill>
                <a:hlinkClick r:id="rId3" action="ppaction://hlinkfile"/>
              </a:rPr>
              <a:t>file</a:t>
            </a:r>
            <a:r>
              <a:rPr lang="en-US" dirty="0">
                <a:solidFill>
                  <a:srgbClr val="000000"/>
                </a:solidFill>
                <a:hlinkClick r:id="rId3" action="ppaction://hlinkfile"/>
              </a:rPr>
              <a:t>:///Users/lena/Downloads/digital_humanities_final%20(1)/</a:t>
            </a:r>
            <a:r>
              <a:rPr lang="en-US" dirty="0" smtClean="0">
                <a:solidFill>
                  <a:srgbClr val="000000"/>
                </a:solidFill>
                <a:hlinkClick r:id="rId3" action="ppaction://hlinkfile"/>
              </a:rPr>
              <a:t>odyssey.html</a:t>
            </a:r>
            <a:endParaRPr lang="el-GR" dirty="0" smtClean="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hlinkClick r:id="rId4"/>
              </a:rPr>
              <a:t>https://storymap.knightlab.com/</a:t>
            </a:r>
            <a:endParaRPr lang="en-US" dirty="0">
              <a:solidFill>
                <a:srgbClr val="000000"/>
              </a:solidFill>
            </a:endParaRPr>
          </a:p>
          <a:p>
            <a:endParaRPr lang="en-US" dirty="0">
              <a:solidFill>
                <a:srgbClr val="000000"/>
              </a:solidFill>
            </a:endParaRPr>
          </a:p>
          <a:p>
            <a:r>
              <a:rPr lang="en-US" dirty="0">
                <a:solidFill>
                  <a:srgbClr val="000000"/>
                </a:solidFill>
                <a:hlinkClick r:id="rId5"/>
              </a:rPr>
              <a:t>http://timeline.knightlab.com/</a:t>
            </a:r>
            <a:endParaRPr lang="en-US" dirty="0">
              <a:solidFill>
                <a:srgbClr val="000000"/>
              </a:solidFill>
            </a:endParaRPr>
          </a:p>
          <a:p>
            <a:endParaRPr lang="en-US" dirty="0">
              <a:solidFill>
                <a:srgbClr val="000000"/>
              </a:solidFill>
            </a:endParaRPr>
          </a:p>
        </p:txBody>
      </p:sp>
      <p:sp>
        <p:nvSpPr>
          <p:cNvPr id="2" name="TextBox 1"/>
          <p:cNvSpPr txBox="1"/>
          <p:nvPr/>
        </p:nvSpPr>
        <p:spPr>
          <a:xfrm>
            <a:off x="152190" y="311908"/>
            <a:ext cx="8317046" cy="931024"/>
          </a:xfrm>
          <a:prstGeom prst="rect">
            <a:avLst/>
          </a:prstGeom>
          <a:noFill/>
        </p:spPr>
        <p:txBody>
          <a:bodyPr wrap="none" lIns="68580" tIns="34290" rIns="68580" bIns="34290" rtlCol="0">
            <a:spAutoFit/>
          </a:bodyPr>
          <a:lstStyle/>
          <a:p>
            <a:r>
              <a:rPr lang="en-US" sz="2800" b="1" dirty="0" smtClean="0"/>
              <a:t>An interactive Timeline of racism &amp; Immigration</a:t>
            </a:r>
          </a:p>
          <a:p>
            <a:r>
              <a:rPr lang="en-US" sz="2800" b="1" dirty="0" smtClean="0"/>
              <a:t>						By Nicole Reyes</a:t>
            </a:r>
            <a:endParaRPr lang="en-US" sz="2800" b="1" dirty="0"/>
          </a:p>
        </p:txBody>
      </p:sp>
    </p:spTree>
    <p:extLst>
      <p:ext uri="{BB962C8B-B14F-4D97-AF65-F5344CB8AC3E}">
        <p14:creationId xmlns:p14="http://schemas.microsoft.com/office/powerpoint/2010/main" val="220433772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Website Design</a:t>
            </a:r>
            <a:endParaRPr lang="en-US" dirty="0"/>
          </a:p>
        </p:txBody>
      </p:sp>
      <p:sp>
        <p:nvSpPr>
          <p:cNvPr id="3" name="Content Placeholder 2"/>
          <p:cNvSpPr>
            <a:spLocks noGrp="1"/>
          </p:cNvSpPr>
          <p:nvPr>
            <p:ph idx="1"/>
          </p:nvPr>
        </p:nvSpPr>
        <p:spPr/>
        <p:txBody>
          <a:bodyPr/>
          <a:lstStyle/>
          <a:p>
            <a:r>
              <a:rPr lang="en-US" dirty="0" smtClean="0"/>
              <a:t>It consists of 6 pages</a:t>
            </a:r>
          </a:p>
          <a:p>
            <a:r>
              <a:rPr lang="en-US" dirty="0" smtClean="0"/>
              <a:t>It has a menu and 1 drop down menu</a:t>
            </a:r>
          </a:p>
          <a:p>
            <a:r>
              <a:rPr lang="en-US" dirty="0" smtClean="0"/>
              <a:t>Super simple design </a:t>
            </a:r>
          </a:p>
          <a:p>
            <a:endParaRPr lang="en-US" dirty="0" smtClean="0"/>
          </a:p>
          <a:p>
            <a:endParaRPr lang="en-US" dirty="0"/>
          </a:p>
        </p:txBody>
      </p:sp>
    </p:spTree>
    <p:extLst>
      <p:ext uri="{BB962C8B-B14F-4D97-AF65-F5344CB8AC3E}">
        <p14:creationId xmlns:p14="http://schemas.microsoft.com/office/powerpoint/2010/main" val="151982868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ction="ppaction://hlinkfile"/>
              </a:rPr>
              <a:t>file:///Users/lena/Desktop/Liliana_FinalProject/</a:t>
            </a:r>
            <a:r>
              <a:rPr lang="en-US" dirty="0" smtClean="0">
                <a:hlinkClick r:id="rId2" action="ppaction://hlinkfile"/>
              </a:rPr>
              <a:t>index.html</a:t>
            </a:r>
            <a:endParaRPr lang="en-US" dirty="0" smtClean="0"/>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309166837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normAutofit lnSpcReduction="10000"/>
          </a:bodyPr>
          <a:lstStyle/>
          <a:p>
            <a:endParaRPr lang="en-US"/>
          </a:p>
        </p:txBody>
      </p:sp>
    </p:spTree>
    <p:extLst>
      <p:ext uri="{BB962C8B-B14F-4D97-AF65-F5344CB8AC3E}">
        <p14:creationId xmlns:p14="http://schemas.microsoft.com/office/powerpoint/2010/main" val="317777019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lobal Sounds 1.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1"/>
            <a:ext cx="9219840" cy="5207435"/>
          </a:xfrm>
          <a:prstGeom prst="rect">
            <a:avLst/>
          </a:prstGeom>
        </p:spPr>
      </p:pic>
    </p:spTree>
    <p:extLst>
      <p:ext uri="{BB962C8B-B14F-4D97-AF65-F5344CB8AC3E}">
        <p14:creationId xmlns:p14="http://schemas.microsoft.com/office/powerpoint/2010/main" val="115326733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S2.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0800"/>
          </a:xfrm>
          <a:prstGeom prst="rect">
            <a:avLst/>
          </a:prstGeom>
        </p:spPr>
      </p:pic>
    </p:spTree>
    <p:extLst>
      <p:ext uri="{BB962C8B-B14F-4D97-AF65-F5344CB8AC3E}">
        <p14:creationId xmlns:p14="http://schemas.microsoft.com/office/powerpoint/2010/main" val="35473926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3.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44734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 4.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9144000" cy="5130800"/>
          </a:xfrm>
          <a:prstGeom prst="rect">
            <a:avLst/>
          </a:prstGeom>
        </p:spPr>
      </p:pic>
    </p:spTree>
    <p:extLst>
      <p:ext uri="{BB962C8B-B14F-4D97-AF65-F5344CB8AC3E}">
        <p14:creationId xmlns:p14="http://schemas.microsoft.com/office/powerpoint/2010/main" val="2164388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 5.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399"/>
            <a:ext cx="9144000" cy="5239867"/>
          </a:xfrm>
          <a:prstGeom prst="rect">
            <a:avLst/>
          </a:prstGeom>
        </p:spPr>
      </p:pic>
    </p:spTree>
    <p:extLst>
      <p:ext uri="{BB962C8B-B14F-4D97-AF65-F5344CB8AC3E}">
        <p14:creationId xmlns:p14="http://schemas.microsoft.com/office/powerpoint/2010/main" val="3039759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 6.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400"/>
            <a:ext cx="9144000" cy="5118100"/>
          </a:xfrm>
          <a:prstGeom prst="rect">
            <a:avLst/>
          </a:prstGeom>
        </p:spPr>
      </p:pic>
    </p:spTree>
    <p:extLst>
      <p:ext uri="{BB962C8B-B14F-4D97-AF65-F5344CB8AC3E}">
        <p14:creationId xmlns:p14="http://schemas.microsoft.com/office/powerpoint/2010/main" val="3834641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 8.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400"/>
            <a:ext cx="9144000" cy="5118100"/>
          </a:xfrm>
          <a:prstGeom prst="rect">
            <a:avLst/>
          </a:prstGeom>
        </p:spPr>
      </p:pic>
    </p:spTree>
    <p:extLst>
      <p:ext uri="{BB962C8B-B14F-4D97-AF65-F5344CB8AC3E}">
        <p14:creationId xmlns:p14="http://schemas.microsoft.com/office/powerpoint/2010/main" val="165240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normAutofit lnSpcReduction="10000"/>
          </a:bodyPr>
          <a:lstStyle/>
          <a:p>
            <a:endParaRPr lang="en-US"/>
          </a:p>
        </p:txBody>
      </p:sp>
    </p:spTree>
    <p:extLst>
      <p:ext uri="{BB962C8B-B14F-4D97-AF65-F5344CB8AC3E}">
        <p14:creationId xmlns:p14="http://schemas.microsoft.com/office/powerpoint/2010/main" val="317777019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 9.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1493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 10.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9144000" cy="5130800"/>
          </a:xfrm>
          <a:prstGeom prst="rect">
            <a:avLst/>
          </a:prstGeom>
        </p:spPr>
      </p:pic>
    </p:spTree>
    <p:extLst>
      <p:ext uri="{BB962C8B-B14F-4D97-AF65-F5344CB8AC3E}">
        <p14:creationId xmlns:p14="http://schemas.microsoft.com/office/powerpoint/2010/main" val="1182167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 11.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56330" cy="5143500"/>
          </a:xfrm>
          <a:prstGeom prst="rect">
            <a:avLst/>
          </a:prstGeom>
        </p:spPr>
      </p:pic>
    </p:spTree>
    <p:extLst>
      <p:ext uri="{BB962C8B-B14F-4D97-AF65-F5344CB8AC3E}">
        <p14:creationId xmlns:p14="http://schemas.microsoft.com/office/powerpoint/2010/main" val="3286634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S6.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217510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ast slide.tiff">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3825764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normAutofit lnSpcReduction="10000"/>
          </a:bodyPr>
          <a:lstStyle/>
          <a:p>
            <a:endParaRPr lang="en-US"/>
          </a:p>
        </p:txBody>
      </p:sp>
    </p:spTree>
    <p:extLst>
      <p:ext uri="{BB962C8B-B14F-4D97-AF65-F5344CB8AC3E}">
        <p14:creationId xmlns:p14="http://schemas.microsoft.com/office/powerpoint/2010/main" val="31777701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En</a:t>
            </a:r>
            <a:r>
              <a:rPr lang="en-US" dirty="0" smtClean="0"/>
              <a:t>(Twine)d with Ergodic Rhetoric</a:t>
            </a:r>
            <a:endParaRPr lang="en-US" dirty="0"/>
          </a:p>
        </p:txBody>
      </p:sp>
      <p:sp>
        <p:nvSpPr>
          <p:cNvPr id="3" name="Subtitle 2"/>
          <p:cNvSpPr>
            <a:spLocks noGrp="1"/>
          </p:cNvSpPr>
          <p:nvPr>
            <p:ph type="subTitle" idx="1"/>
          </p:nvPr>
        </p:nvSpPr>
        <p:spPr/>
        <p:txBody>
          <a:bodyPr>
            <a:normAutofit fontScale="47500" lnSpcReduction="20000"/>
          </a:bodyPr>
          <a:lstStyle/>
          <a:p>
            <a:r>
              <a:rPr lang="en-US" dirty="0" smtClean="0"/>
              <a:t>Caleb Milligan</a:t>
            </a:r>
          </a:p>
          <a:p>
            <a:r>
              <a:rPr lang="en-US" dirty="0" smtClean="0"/>
              <a:t>20 April 2016</a:t>
            </a:r>
            <a:endParaRPr lang="en-US" dirty="0"/>
          </a:p>
        </p:txBody>
      </p:sp>
    </p:spTree>
    <p:extLst>
      <p:ext uri="{BB962C8B-B14F-4D97-AF65-F5344CB8AC3E}">
        <p14:creationId xmlns:p14="http://schemas.microsoft.com/office/powerpoint/2010/main" val="134520506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Hypertextuality</a:t>
            </a:r>
            <a:endParaRPr lang="en-US" dirty="0"/>
          </a:p>
        </p:txBody>
      </p:sp>
      <p:sp>
        <p:nvSpPr>
          <p:cNvPr id="3" name="Content Placeholder 2"/>
          <p:cNvSpPr>
            <a:spLocks noGrp="1"/>
          </p:cNvSpPr>
          <p:nvPr>
            <p:ph idx="1"/>
          </p:nvPr>
        </p:nvSpPr>
        <p:spPr/>
        <p:txBody>
          <a:bodyPr/>
          <a:lstStyle/>
          <a:p>
            <a:r>
              <a:rPr lang="en-US" dirty="0" smtClean="0"/>
              <a:t>Hypertext fiction has been a prominent genre of electronic literature since Michael Joyce’s </a:t>
            </a:r>
            <a:r>
              <a:rPr lang="en-US" i="1" dirty="0" smtClean="0"/>
              <a:t>Afternoon, a story </a:t>
            </a:r>
            <a:r>
              <a:rPr lang="en-US" dirty="0" smtClean="0"/>
              <a:t>published in 1990.</a:t>
            </a:r>
          </a:p>
          <a:p>
            <a:r>
              <a:rPr lang="en-US" dirty="0" smtClean="0"/>
              <a:t>Twine continues this tradition through an accessible open-source platform for telling interactive non-linear stories.</a:t>
            </a:r>
          </a:p>
          <a:p>
            <a:r>
              <a:rPr lang="en-US" dirty="0" smtClean="0"/>
              <a:t>I want to propose using Twine to author non-linear academic arguments.</a:t>
            </a:r>
            <a:endParaRPr lang="en-US" dirty="0"/>
          </a:p>
        </p:txBody>
      </p:sp>
    </p:spTree>
    <p:extLst>
      <p:ext uri="{BB962C8B-B14F-4D97-AF65-F5344CB8AC3E}">
        <p14:creationId xmlns:p14="http://schemas.microsoft.com/office/powerpoint/2010/main" val="207759640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Twinery</a:t>
            </a:r>
            <a:endParaRPr lang="en-US" dirty="0"/>
          </a:p>
        </p:txBody>
      </p:sp>
      <p:sp>
        <p:nvSpPr>
          <p:cNvPr id="3" name="Content Placeholder 2"/>
          <p:cNvSpPr>
            <a:spLocks noGrp="1"/>
          </p:cNvSpPr>
          <p:nvPr>
            <p:ph idx="1"/>
          </p:nvPr>
        </p:nvSpPr>
        <p:spPr/>
        <p:txBody>
          <a:bodyPr/>
          <a:lstStyle/>
          <a:p>
            <a:r>
              <a:rPr lang="en-US" dirty="0" smtClean="0"/>
              <a:t>Twine is a hypertext story editor created by Chris </a:t>
            </a:r>
            <a:r>
              <a:rPr lang="en-US" dirty="0" err="1" smtClean="0"/>
              <a:t>Klimas</a:t>
            </a:r>
            <a:r>
              <a:rPr lang="en-US" dirty="0" smtClean="0"/>
              <a:t> in 2009.</a:t>
            </a:r>
          </a:p>
          <a:p>
            <a:r>
              <a:rPr lang="en-US" dirty="0" smtClean="0"/>
              <a:t>It has since become incredibly popular with indie game developers for its freedom of expression and use.</a:t>
            </a:r>
          </a:p>
          <a:p>
            <a:r>
              <a:rPr lang="en-US" dirty="0" smtClean="0"/>
              <a:t>As it requires no coding experience, I want to suggest Twine as an excellent beginner’s program for digital humanities composition.</a:t>
            </a:r>
            <a:endParaRPr lang="en-US" dirty="0"/>
          </a:p>
        </p:txBody>
      </p:sp>
    </p:spTree>
    <p:extLst>
      <p:ext uri="{BB962C8B-B14F-4D97-AF65-F5344CB8AC3E}">
        <p14:creationId xmlns:p14="http://schemas.microsoft.com/office/powerpoint/2010/main" val="23213030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Academy</a:t>
            </a:r>
            <a:endParaRPr lang="en-US" dirty="0"/>
          </a:p>
        </p:txBody>
      </p:sp>
      <p:sp>
        <p:nvSpPr>
          <p:cNvPr id="3" name="Content Placeholder 2"/>
          <p:cNvSpPr>
            <a:spLocks noGrp="1"/>
          </p:cNvSpPr>
          <p:nvPr>
            <p:ph idx="1"/>
          </p:nvPr>
        </p:nvSpPr>
        <p:spPr/>
        <p:txBody>
          <a:bodyPr>
            <a:normAutofit lnSpcReduction="10000"/>
          </a:bodyPr>
          <a:lstStyle/>
          <a:p>
            <a:r>
              <a:rPr lang="en-US" dirty="0" smtClean="0"/>
              <a:t>Interactive, non-linear storytelling as an academic pursuit is already proliferating.</a:t>
            </a:r>
          </a:p>
          <a:p>
            <a:r>
              <a:rPr lang="en-US" dirty="0" smtClean="0"/>
              <a:t>From </a:t>
            </a:r>
            <a:r>
              <a:rPr lang="en-US" i="1" dirty="0" smtClean="0"/>
              <a:t>80 Days</a:t>
            </a:r>
            <a:r>
              <a:rPr lang="en-US" dirty="0" smtClean="0"/>
              <a:t> to Interactive Salem Witch Trials, entertainment to education, choose-your-own-adventure could be reconsidered choose-your-own-aesthetic-argument. </a:t>
            </a:r>
          </a:p>
          <a:p>
            <a:pPr marL="0" indent="0">
              <a:buNone/>
            </a:pPr>
            <a:r>
              <a:rPr lang="en-US" dirty="0">
                <a:hlinkClick r:id="rId2"/>
              </a:rPr>
              <a:t>http://www.inklestudios.com/80days</a:t>
            </a:r>
            <a:r>
              <a:rPr lang="en-US" dirty="0" smtClean="0">
                <a:hlinkClick r:id="rId2"/>
              </a:rPr>
              <a:t>/</a:t>
            </a:r>
            <a:endParaRPr lang="en-US" dirty="0" smtClean="0"/>
          </a:p>
          <a:p>
            <a:pPr marL="0" indent="0">
              <a:buNone/>
            </a:pPr>
            <a:r>
              <a:rPr lang="en-US" dirty="0" smtClean="0">
                <a:hlinkClick r:id="rId3"/>
              </a:rPr>
              <a:t>http</a:t>
            </a:r>
            <a:r>
              <a:rPr lang="en-US" dirty="0">
                <a:hlinkClick r:id="rId3"/>
              </a:rPr>
              <a:t>://digitalhumanities.wlu.edu/blog/2016/04/11/michelle-brock-on-choose-your-own-witch-trials</a:t>
            </a:r>
            <a:r>
              <a:rPr lang="en-US" dirty="0" smtClean="0">
                <a:hlinkClick r:id="rId3"/>
              </a:rPr>
              <a:t>/</a:t>
            </a:r>
            <a:endParaRPr lang="en-US" dirty="0" smtClean="0"/>
          </a:p>
          <a:p>
            <a:pPr marL="0" indent="0">
              <a:buNone/>
            </a:pPr>
            <a:endParaRPr lang="en-US" dirty="0" smtClean="0"/>
          </a:p>
        </p:txBody>
      </p:sp>
    </p:spTree>
    <p:extLst>
      <p:ext uri="{BB962C8B-B14F-4D97-AF65-F5344CB8AC3E}">
        <p14:creationId xmlns:p14="http://schemas.microsoft.com/office/powerpoint/2010/main" val="253576551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Authorship of the Pauline Epistles</a:t>
            </a:r>
            <a:endParaRPr lang="en-US" dirty="0"/>
          </a:p>
        </p:txBody>
      </p:sp>
      <p:sp>
        <p:nvSpPr>
          <p:cNvPr id="3" name="Subtitle 2"/>
          <p:cNvSpPr>
            <a:spLocks noGrp="1"/>
          </p:cNvSpPr>
          <p:nvPr>
            <p:ph type="subTitle" idx="1"/>
          </p:nvPr>
        </p:nvSpPr>
        <p:spPr/>
        <p:txBody>
          <a:bodyPr>
            <a:normAutofit lnSpcReduction="10000"/>
          </a:bodyPr>
          <a:lstStyle/>
          <a:p>
            <a:r>
              <a:rPr lang="en-US" dirty="0" smtClean="0"/>
              <a:t>By Mary Elizabeth Johnson</a:t>
            </a:r>
            <a:endParaRPr lang="en-US" dirty="0"/>
          </a:p>
        </p:txBody>
      </p:sp>
    </p:spTree>
    <p:extLst>
      <p:ext uri="{BB962C8B-B14F-4D97-AF65-F5344CB8AC3E}">
        <p14:creationId xmlns:p14="http://schemas.microsoft.com/office/powerpoint/2010/main" val="186796281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Intricacy</a:t>
            </a:r>
            <a:endParaRPr lang="en-US" dirty="0"/>
          </a:p>
        </p:txBody>
      </p:sp>
      <p:sp>
        <p:nvSpPr>
          <p:cNvPr id="3" name="Content Placeholder 2"/>
          <p:cNvSpPr>
            <a:spLocks noGrp="1"/>
          </p:cNvSpPr>
          <p:nvPr>
            <p:ph idx="1"/>
          </p:nvPr>
        </p:nvSpPr>
        <p:spPr/>
        <p:txBody>
          <a:bodyPr/>
          <a:lstStyle/>
          <a:p>
            <a:r>
              <a:rPr lang="en-US" dirty="0" smtClean="0"/>
              <a:t>To create links, all one has to [[bracket]] words like so.</a:t>
            </a:r>
          </a:p>
          <a:p>
            <a:r>
              <a:rPr lang="en-US" dirty="0" smtClean="0"/>
              <a:t>Through minimal code-like language, one can change the color of their project, add images, embed videos, and more.</a:t>
            </a:r>
          </a:p>
          <a:p>
            <a:r>
              <a:rPr lang="en-US" dirty="0" smtClean="0"/>
              <a:t>Utilizing the visual metaphor of the blueprint, Twine stories appear as networked maps while you write them. </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1706" y="28709"/>
            <a:ext cx="2352294" cy="1285742"/>
          </a:xfrm>
          <a:prstGeom prst="rect">
            <a:avLst/>
          </a:prstGeom>
        </p:spPr>
      </p:pic>
    </p:spTree>
    <p:extLst>
      <p:ext uri="{BB962C8B-B14F-4D97-AF65-F5344CB8AC3E}">
        <p14:creationId xmlns:p14="http://schemas.microsoft.com/office/powerpoint/2010/main" val="257626622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Specificity</a:t>
            </a:r>
            <a:endParaRPr lang="en-US" dirty="0"/>
          </a:p>
        </p:txBody>
      </p:sp>
      <p:sp>
        <p:nvSpPr>
          <p:cNvPr id="3" name="Content Placeholder 2"/>
          <p:cNvSpPr>
            <a:spLocks noGrp="1"/>
          </p:cNvSpPr>
          <p:nvPr>
            <p:ph idx="1"/>
          </p:nvPr>
        </p:nvSpPr>
        <p:spPr/>
        <p:txBody>
          <a:bodyPr/>
          <a:lstStyle/>
          <a:p>
            <a:r>
              <a:rPr lang="en-US" dirty="0" smtClean="0"/>
              <a:t>Below are some screenshots of what the Twine interface looks like:</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2414016"/>
            <a:ext cx="2359151" cy="182251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939" y="2414016"/>
            <a:ext cx="2106930" cy="183699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9923" y="2414016"/>
            <a:ext cx="1892525" cy="1914938"/>
          </a:xfrm>
          <a:prstGeom prst="rect">
            <a:avLst/>
          </a:prstGeom>
        </p:spPr>
      </p:pic>
    </p:spTree>
    <p:extLst>
      <p:ext uri="{BB962C8B-B14F-4D97-AF65-F5344CB8AC3E}">
        <p14:creationId xmlns:p14="http://schemas.microsoft.com/office/powerpoint/2010/main" val="400299095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Mastery</a:t>
            </a:r>
            <a:endParaRPr lang="en-US" dirty="0"/>
          </a:p>
        </p:txBody>
      </p:sp>
      <p:sp>
        <p:nvSpPr>
          <p:cNvPr id="3" name="Content Placeholder 2"/>
          <p:cNvSpPr>
            <a:spLocks noGrp="1"/>
          </p:cNvSpPr>
          <p:nvPr>
            <p:ph idx="1"/>
          </p:nvPr>
        </p:nvSpPr>
        <p:spPr/>
        <p:txBody>
          <a:bodyPr/>
          <a:lstStyle/>
          <a:p>
            <a:r>
              <a:rPr lang="en-US" dirty="0" smtClean="0"/>
              <a:t>The included link directs to my Twine project, “</a:t>
            </a:r>
            <a:r>
              <a:rPr lang="en-US" dirty="0" err="1" smtClean="0"/>
              <a:t>En</a:t>
            </a:r>
            <a:r>
              <a:rPr lang="en-US" dirty="0" smtClean="0"/>
              <a:t>(Twine)d with Ergodic Rhetoric”:</a:t>
            </a:r>
          </a:p>
          <a:p>
            <a:pPr marL="0" indent="0">
              <a:buNone/>
            </a:pPr>
            <a:r>
              <a:rPr lang="en-US" dirty="0">
                <a:hlinkClick r:id="rId2"/>
              </a:rPr>
              <a:t>http://</a:t>
            </a:r>
            <a:r>
              <a:rPr lang="en-US" dirty="0" smtClean="0">
                <a:hlinkClick r:id="rId2"/>
              </a:rPr>
              <a:t>philome.la/Camilliganaire/entwined-with-ergodic-rhetoric</a:t>
            </a:r>
            <a:endParaRPr lang="en-US" dirty="0" smtClean="0"/>
          </a:p>
          <a:p>
            <a:r>
              <a:rPr lang="en-US" dirty="0" smtClean="0"/>
              <a:t>Thank you very much!</a:t>
            </a:r>
            <a:endParaRPr lang="en-US" dirty="0"/>
          </a:p>
        </p:txBody>
      </p:sp>
    </p:spTree>
    <p:extLst>
      <p:ext uri="{BB962C8B-B14F-4D97-AF65-F5344CB8AC3E}">
        <p14:creationId xmlns:p14="http://schemas.microsoft.com/office/powerpoint/2010/main" val="82754080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normAutofit lnSpcReduction="10000"/>
          </a:bodyPr>
          <a:lstStyle/>
          <a:p>
            <a:endParaRPr lang="en-US"/>
          </a:p>
        </p:txBody>
      </p:sp>
    </p:spTree>
    <p:extLst>
      <p:ext uri="{BB962C8B-B14F-4D97-AF65-F5344CB8AC3E}">
        <p14:creationId xmlns:p14="http://schemas.microsoft.com/office/powerpoint/2010/main" val="224811840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08019" y="2021776"/>
            <a:ext cx="5323032" cy="549975"/>
          </a:xfrm>
        </p:spPr>
        <p:txBody>
          <a:bodyPr>
            <a:normAutofit fontScale="47500" lnSpcReduction="20000"/>
          </a:bodyPr>
          <a:lstStyle/>
          <a:p>
            <a:r>
              <a:rPr lang="en-US" sz="2400" b="1" dirty="0"/>
              <a:t>SILK ROAD – YESTERDAY &amp; TODAY</a:t>
            </a:r>
          </a:p>
          <a:p>
            <a:r>
              <a:rPr lang="en-US" sz="2000" dirty="0"/>
              <a:t>(An interactive presentation of the role of Silk Road in shaping modern world )</a:t>
            </a:r>
          </a:p>
        </p:txBody>
      </p:sp>
      <p:sp>
        <p:nvSpPr>
          <p:cNvPr id="2" name="Title 1"/>
          <p:cNvSpPr>
            <a:spLocks noGrp="1"/>
          </p:cNvSpPr>
          <p:nvPr>
            <p:ph type="ctrTitle"/>
          </p:nvPr>
        </p:nvSpPr>
        <p:spPr>
          <a:xfrm>
            <a:off x="2019299" y="1590385"/>
            <a:ext cx="5111752" cy="431390"/>
          </a:xfrm>
        </p:spPr>
        <p:txBody>
          <a:bodyPr>
            <a:normAutofit fontScale="90000"/>
          </a:bodyPr>
          <a:lstStyle/>
          <a:p>
            <a:r>
              <a:rPr lang="en-US" sz="1200" dirty="0"/>
              <a:t>DIG6931C – DIGITAL TOOLS FOR ARTS &amp; HUMANITIES</a:t>
            </a:r>
            <a:br>
              <a:rPr lang="en-US" sz="1200" dirty="0"/>
            </a:br>
            <a:endParaRPr lang="en-US" sz="1200" dirty="0"/>
          </a:p>
        </p:txBody>
      </p:sp>
      <p:sp>
        <p:nvSpPr>
          <p:cNvPr id="6" name="Title 1"/>
          <p:cNvSpPr txBox="1">
            <a:spLocks/>
          </p:cNvSpPr>
          <p:nvPr/>
        </p:nvSpPr>
        <p:spPr>
          <a:xfrm>
            <a:off x="2019299" y="2862864"/>
            <a:ext cx="5111752" cy="994762"/>
          </a:xfrm>
          <a:prstGeom prst="rect">
            <a:avLst/>
          </a:prstGeom>
          <a:effectLst/>
        </p:spPr>
        <p:txBody>
          <a:bodyPr vert="horz" lIns="68580" tIns="34290" rIns="68580" bIns="34290" rtlCol="0" anchor="b">
            <a:noAutofit/>
          </a:bodyPr>
          <a:lstStyle>
            <a:lvl1pPr algn="ctr" defTabSz="457200" rtl="0" eaLnBrk="1" latinLnBrk="0" hangingPunct="1">
              <a:spcBef>
                <a:spcPct val="0"/>
              </a:spcBef>
              <a:buNone/>
              <a:defRPr sz="5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200" i="1" dirty="0"/>
              <a:t>by</a:t>
            </a:r>
          </a:p>
          <a:p>
            <a:endParaRPr lang="en-US" sz="1200" i="1" dirty="0"/>
          </a:p>
          <a:p>
            <a:r>
              <a:rPr lang="en-US" sz="1200" b="1" dirty="0"/>
              <a:t>You Mo </a:t>
            </a:r>
            <a:r>
              <a:rPr lang="en-US" sz="1200" i="1" dirty="0"/>
              <a:t>(Digital Arts &amp; Sciences)</a:t>
            </a:r>
          </a:p>
          <a:p>
            <a:r>
              <a:rPr lang="en-US" sz="1200" b="1" dirty="0"/>
              <a:t>Sandeep </a:t>
            </a:r>
            <a:r>
              <a:rPr lang="en-US" sz="1200" b="1" dirty="0" err="1"/>
              <a:t>Bedadala</a:t>
            </a:r>
            <a:r>
              <a:rPr lang="en-US" sz="1200" b="1" dirty="0"/>
              <a:t> </a:t>
            </a:r>
            <a:r>
              <a:rPr lang="en-US" sz="1200" i="1" dirty="0"/>
              <a:t>(Digital Arts &amp; Sciences)</a:t>
            </a:r>
            <a:endParaRPr lang="en-US" sz="1200" b="1" dirty="0"/>
          </a:p>
          <a:p>
            <a:r>
              <a:rPr lang="en-US" sz="1200" b="1" dirty="0"/>
              <a:t>Shan Yan </a:t>
            </a:r>
            <a:r>
              <a:rPr lang="en-US" sz="1200" i="1" dirty="0"/>
              <a:t>(Digital Arts &amp; Sciences)</a:t>
            </a:r>
            <a:endParaRPr lang="en-US" sz="1200" b="1" dirty="0"/>
          </a:p>
          <a:p>
            <a:r>
              <a:rPr lang="en-US" sz="1200" b="1" dirty="0"/>
              <a:t>Alberto De </a:t>
            </a:r>
            <a:r>
              <a:rPr lang="en-US" sz="1200" b="1" dirty="0" err="1"/>
              <a:t>Simoni</a:t>
            </a:r>
            <a:r>
              <a:rPr lang="en-US" sz="1200" b="1" dirty="0"/>
              <a:t> </a:t>
            </a:r>
            <a:r>
              <a:rPr lang="en-US" sz="1200" i="1" dirty="0"/>
              <a:t>(Classics)</a:t>
            </a:r>
          </a:p>
        </p:txBody>
      </p:sp>
    </p:spTree>
    <p:extLst>
      <p:ext uri="{BB962C8B-B14F-4D97-AF65-F5344CB8AC3E}">
        <p14:creationId xmlns:p14="http://schemas.microsoft.com/office/powerpoint/2010/main" val="422357450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p:txBody>
          <a:bodyPr/>
          <a:lstStyle/>
          <a:p>
            <a:endParaRPr lang="en-US" dirty="0" smtClean="0"/>
          </a:p>
          <a:p>
            <a:r>
              <a:rPr lang="en-US" dirty="0" smtClean="0"/>
              <a:t>The Idea</a:t>
            </a:r>
            <a:endParaRPr lang="en-US" dirty="0"/>
          </a:p>
          <a:p>
            <a:r>
              <a:rPr lang="en-US" dirty="0" smtClean="0"/>
              <a:t>Initial considerations</a:t>
            </a:r>
            <a:endParaRPr lang="en-US" dirty="0"/>
          </a:p>
          <a:p>
            <a:r>
              <a:rPr lang="en-US" dirty="0" smtClean="0"/>
              <a:t>Approach</a:t>
            </a:r>
            <a:endParaRPr lang="en-US" dirty="0"/>
          </a:p>
          <a:p>
            <a:pPr lvl="0"/>
            <a:r>
              <a:rPr lang="en-US" dirty="0">
                <a:hlinkClick r:id="rId2"/>
              </a:rPr>
              <a:t>Link to </a:t>
            </a:r>
            <a:r>
              <a:rPr lang="en-US" dirty="0" smtClean="0">
                <a:hlinkClick r:id="rId2"/>
              </a:rPr>
              <a:t>project</a:t>
            </a:r>
            <a:endParaRPr lang="en-US" dirty="0"/>
          </a:p>
        </p:txBody>
      </p:sp>
    </p:spTree>
    <p:extLst>
      <p:ext uri="{BB962C8B-B14F-4D97-AF65-F5344CB8AC3E}">
        <p14:creationId xmlns:p14="http://schemas.microsoft.com/office/powerpoint/2010/main" val="46800149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smtClean="0"/>
              <a:t>Tools discussed in classroom</a:t>
            </a:r>
          </a:p>
          <a:p>
            <a:r>
              <a:rPr lang="en-US" dirty="0" smtClean="0"/>
              <a:t>Tools used in this project</a:t>
            </a:r>
          </a:p>
          <a:p>
            <a:r>
              <a:rPr lang="en-US" dirty="0" smtClean="0"/>
              <a:t>Challenges</a:t>
            </a:r>
          </a:p>
          <a:p>
            <a:r>
              <a:rPr lang="en-US" dirty="0" smtClean="0">
                <a:hlinkClick r:id="rId2"/>
              </a:rPr>
              <a:t>Wordcloud Generator</a:t>
            </a:r>
            <a:endParaRPr lang="en-US" dirty="0" smtClean="0"/>
          </a:p>
          <a:p>
            <a:r>
              <a:rPr lang="en-US" dirty="0" smtClean="0">
                <a:hlinkClick r:id="rId3"/>
              </a:rPr>
              <a:t>Google Maps API</a:t>
            </a:r>
            <a:endParaRPr lang="en-US" dirty="0"/>
          </a:p>
        </p:txBody>
      </p:sp>
    </p:spTree>
    <p:extLst>
      <p:ext uri="{BB962C8B-B14F-4D97-AF65-F5344CB8AC3E}">
        <p14:creationId xmlns:p14="http://schemas.microsoft.com/office/powerpoint/2010/main" val="53764837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a:t>
            </a:r>
            <a:endParaRPr lang="en-US" dirty="0"/>
          </a:p>
        </p:txBody>
      </p:sp>
      <p:sp>
        <p:nvSpPr>
          <p:cNvPr id="3" name="Content Placeholder 2"/>
          <p:cNvSpPr>
            <a:spLocks noGrp="1"/>
          </p:cNvSpPr>
          <p:nvPr>
            <p:ph idx="1"/>
          </p:nvPr>
        </p:nvSpPr>
        <p:spPr/>
        <p:txBody>
          <a:bodyPr/>
          <a:lstStyle/>
          <a:p>
            <a:endParaRPr lang="en-US" dirty="0" smtClean="0"/>
          </a:p>
          <a:p>
            <a:r>
              <a:rPr lang="en-US" dirty="0" smtClean="0"/>
              <a:t>How the tools are used</a:t>
            </a:r>
            <a:endParaRPr lang="en-US" dirty="0"/>
          </a:p>
          <a:p>
            <a:r>
              <a:rPr lang="en-US" dirty="0" smtClean="0"/>
              <a:t>Open Source tools</a:t>
            </a:r>
          </a:p>
          <a:p>
            <a:r>
              <a:rPr lang="en-US" dirty="0" smtClean="0"/>
              <a:t>Collecting Data</a:t>
            </a:r>
          </a:p>
          <a:p>
            <a:r>
              <a:rPr lang="en-US" dirty="0" smtClean="0">
                <a:hlinkClick r:id="rId2"/>
              </a:rPr>
              <a:t>Source</a:t>
            </a:r>
            <a:endParaRPr lang="en-US" dirty="0" smtClean="0"/>
          </a:p>
        </p:txBody>
      </p:sp>
    </p:spTree>
    <p:extLst>
      <p:ext uri="{BB962C8B-B14F-4D97-AF65-F5344CB8AC3E}">
        <p14:creationId xmlns:p14="http://schemas.microsoft.com/office/powerpoint/2010/main" val="194249829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Product</a:t>
            </a:r>
            <a:endParaRPr lang="en-US" dirty="0"/>
          </a:p>
        </p:txBody>
      </p:sp>
      <p:sp>
        <p:nvSpPr>
          <p:cNvPr id="3" name="Content Placeholder 2"/>
          <p:cNvSpPr>
            <a:spLocks noGrp="1"/>
          </p:cNvSpPr>
          <p:nvPr>
            <p:ph idx="1"/>
          </p:nvPr>
        </p:nvSpPr>
        <p:spPr/>
        <p:txBody>
          <a:bodyPr/>
          <a:lstStyle/>
          <a:p>
            <a:r>
              <a:rPr lang="en-US" dirty="0" smtClean="0"/>
              <a:t>Navigation</a:t>
            </a:r>
          </a:p>
          <a:p>
            <a:r>
              <a:rPr lang="en-US" dirty="0" err="1" smtClean="0"/>
              <a:t>Wordcloud</a:t>
            </a:r>
            <a:endParaRPr lang="en-US" dirty="0" smtClean="0"/>
          </a:p>
          <a:p>
            <a:r>
              <a:rPr lang="en-US" dirty="0" smtClean="0">
                <a:hlinkClick r:id="rId2"/>
              </a:rPr>
              <a:t>How to use this project</a:t>
            </a:r>
            <a:endParaRPr lang="en-US" dirty="0" smtClean="0"/>
          </a:p>
        </p:txBody>
      </p:sp>
    </p:spTree>
    <p:extLst>
      <p:ext uri="{BB962C8B-B14F-4D97-AF65-F5344CB8AC3E}">
        <p14:creationId xmlns:p14="http://schemas.microsoft.com/office/powerpoint/2010/main" val="266525867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normAutofit lnSpcReduction="10000"/>
          </a:bodyPr>
          <a:lstStyle/>
          <a:p>
            <a:endParaRPr lang="en-US"/>
          </a:p>
        </p:txBody>
      </p:sp>
    </p:spTree>
    <p:extLst>
      <p:ext uri="{BB962C8B-B14F-4D97-AF65-F5344CB8AC3E}">
        <p14:creationId xmlns:p14="http://schemas.microsoft.com/office/powerpoint/2010/main" val="317777019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Background</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 large portion of the New Testament consists of the Pauline letters, which are nominally attributed to the apostle Paul</a:t>
            </a:r>
          </a:p>
          <a:p>
            <a:r>
              <a:rPr lang="en-US" dirty="0" smtClean="0"/>
              <a:t>Most scholars today believe it is extremely unlikely that Paul actually wrote all of the Pauline letters; it is more likely that his followers wrote some of them and attributed them to him following the practice of </a:t>
            </a:r>
            <a:r>
              <a:rPr lang="en-US" dirty="0" err="1" smtClean="0"/>
              <a:t>pseudepigraphy</a:t>
            </a:r>
            <a:r>
              <a:rPr lang="en-US" dirty="0" smtClean="0"/>
              <a:t> </a:t>
            </a:r>
          </a:p>
          <a:p>
            <a:r>
              <a:rPr lang="en-US" dirty="0" err="1" smtClean="0"/>
              <a:t>Pseudepigraphic</a:t>
            </a:r>
            <a:r>
              <a:rPr lang="en-US" dirty="0" smtClean="0"/>
              <a:t> works were not uncommon in the ancient world and were written as if they had been written by a famous historical character; the real author typically remained anonymous</a:t>
            </a:r>
          </a:p>
          <a:p>
            <a:r>
              <a:rPr lang="en-US" dirty="0" smtClean="0"/>
              <a:t>Scholars debate which of the Pauline letters were actually written by Paul himself and which are </a:t>
            </a:r>
            <a:r>
              <a:rPr lang="en-US" dirty="0" err="1" smtClean="0"/>
              <a:t>pseudepigraphic</a:t>
            </a:r>
            <a:r>
              <a:rPr lang="en-US" dirty="0" smtClean="0"/>
              <a:t> (meaning they were written by one of his followers using “Paul” as a pseudonym </a:t>
            </a:r>
            <a:endParaRPr lang="en-US" dirty="0"/>
          </a:p>
        </p:txBody>
      </p:sp>
    </p:spTree>
    <p:extLst>
      <p:ext uri="{BB962C8B-B14F-4D97-AF65-F5344CB8AC3E}">
        <p14:creationId xmlns:p14="http://schemas.microsoft.com/office/powerpoint/2010/main" val="168648579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subTitle" idx="1"/>
          </p:nvPr>
        </p:nvSpPr>
        <p:spPr>
          <a:prstGeom prst="rect">
            <a:avLst/>
          </a:prstGeom>
        </p:spPr>
        <p:txBody>
          <a:bodyPr>
            <a:noAutofit/>
          </a:bodyPr>
          <a:lstStyle/>
          <a:p>
            <a:pPr defTabSz="229588">
              <a:lnSpc>
                <a:spcPct val="150000"/>
              </a:lnSpc>
              <a:defRPr sz="1600">
                <a:solidFill>
                  <a:srgbClr val="000000"/>
                </a:solidFill>
              </a:defRPr>
            </a:pPr>
            <a:r>
              <a:rPr sz="800" dirty="0"/>
              <a:t>Adapted from:</a:t>
            </a:r>
          </a:p>
          <a:p>
            <a:pPr defTabSz="229588">
              <a:lnSpc>
                <a:spcPct val="150000"/>
              </a:lnSpc>
              <a:defRPr sz="1600" i="1">
                <a:solidFill>
                  <a:srgbClr val="000000"/>
                </a:solidFill>
              </a:defRPr>
            </a:pPr>
            <a:r>
              <a:rPr sz="800" dirty="0"/>
              <a:t>"Who is this King of Glory?" The Early Church's Christological Interpretation of Psalm 24:</a:t>
            </a:r>
          </a:p>
          <a:p>
            <a:pPr defTabSz="229588">
              <a:lnSpc>
                <a:spcPct val="150000"/>
              </a:lnSpc>
              <a:defRPr sz="1600" i="1">
                <a:solidFill>
                  <a:srgbClr val="000000"/>
                </a:solidFill>
              </a:defRPr>
            </a:pPr>
            <a:r>
              <a:rPr sz="800" dirty="0"/>
              <a:t>A Historical-Grammatical and Canonical Analysis with an Evaluation</a:t>
            </a:r>
          </a:p>
        </p:txBody>
      </p:sp>
      <p:sp>
        <p:nvSpPr>
          <p:cNvPr id="127" name="Shape 127"/>
          <p:cNvSpPr>
            <a:spLocks noGrp="1"/>
          </p:cNvSpPr>
          <p:nvPr>
            <p:ph type="ctrTitle"/>
          </p:nvPr>
        </p:nvSpPr>
        <p:spPr>
          <a:prstGeom prst="rect">
            <a:avLst/>
          </a:prstGeom>
        </p:spPr>
        <p:txBody>
          <a:bodyPr/>
          <a:lstStyle>
            <a:lvl1pPr defTabSz="457200">
              <a:lnSpc>
                <a:spcPct val="150000"/>
              </a:lnSpc>
              <a:defRPr sz="4000" b="1">
                <a:latin typeface="Helvetica Neue"/>
                <a:ea typeface="Helvetica Neue"/>
                <a:cs typeface="Helvetica Neue"/>
                <a:sym typeface="Helvetica Neue"/>
              </a:defRPr>
            </a:lvl1pPr>
          </a:lstStyle>
          <a:p>
            <a:r>
              <a:t>The Logical Flow of Psalm 24</a:t>
            </a:r>
          </a:p>
        </p:txBody>
      </p:sp>
    </p:spTree>
    <p:extLst>
      <p:ext uri="{BB962C8B-B14F-4D97-AF65-F5344CB8AC3E}">
        <p14:creationId xmlns:p14="http://schemas.microsoft.com/office/powerpoint/2010/main" val="1232307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title"/>
          </p:nvPr>
        </p:nvSpPr>
        <p:spPr>
          <a:prstGeom prst="rect">
            <a:avLst/>
          </a:prstGeom>
        </p:spPr>
        <p:txBody>
          <a:bodyPr/>
          <a:lstStyle/>
          <a:p>
            <a:r>
              <a:t>Introduction</a:t>
            </a:r>
          </a:p>
        </p:txBody>
      </p:sp>
      <p:sp>
        <p:nvSpPr>
          <p:cNvPr id="131" name="Shape 131"/>
          <p:cNvSpPr>
            <a:spLocks noGrp="1"/>
          </p:cNvSpPr>
          <p:nvPr>
            <p:ph type="body" idx="1"/>
          </p:nvPr>
        </p:nvSpPr>
        <p:spPr>
          <a:prstGeom prst="rect">
            <a:avLst/>
          </a:prstGeom>
        </p:spPr>
        <p:txBody>
          <a:bodyPr>
            <a:normAutofit fontScale="40000" lnSpcReduction="20000"/>
          </a:bodyPr>
          <a:lstStyle/>
          <a:p>
            <a:pPr marL="338004" indent="-338004" defTabSz="293361">
              <a:spcBef>
                <a:spcPts val="2071"/>
              </a:spcBef>
              <a:buSzPct val="100000"/>
              <a:buFontTx/>
              <a:buAutoNum type="arabicPeriod"/>
              <a:defRPr sz="2880"/>
            </a:pPr>
            <a:r>
              <a:rPr b="1" u="sng">
                <a:latin typeface="Helvetica Neue"/>
                <a:ea typeface="Helvetica Neue"/>
                <a:cs typeface="Helvetica Neue"/>
                <a:sym typeface="Helvetica Neue"/>
              </a:rPr>
              <a:t>Parallelism</a:t>
            </a:r>
            <a:r>
              <a:t>: linchpin of biblical poetry</a:t>
            </a:r>
          </a:p>
          <a:p>
            <a:pPr marL="338004" indent="-338004" defTabSz="293361">
              <a:spcBef>
                <a:spcPts val="2071"/>
              </a:spcBef>
              <a:buSzPct val="100000"/>
              <a:buFontTx/>
              <a:buAutoNum type="arabicPeriod"/>
              <a:defRPr sz="2880"/>
            </a:pPr>
            <a:r>
              <a:rPr b="1" u="sng">
                <a:latin typeface="Helvetica Neue"/>
                <a:ea typeface="Helvetica Neue"/>
                <a:cs typeface="Helvetica Neue"/>
                <a:sym typeface="Helvetica Neue"/>
              </a:rPr>
              <a:t>Intensification</a:t>
            </a:r>
            <a:r>
              <a:t> through Parallelism:</a:t>
            </a:r>
          </a:p>
          <a:p>
            <a:pPr marL="459175" lvl="1" indent="-229588" defTabSz="293361">
              <a:spcBef>
                <a:spcPts val="2071"/>
              </a:spcBef>
              <a:defRPr sz="2880"/>
            </a:pPr>
            <a:r>
              <a:t>Geographical Focusing</a:t>
            </a:r>
          </a:p>
          <a:p>
            <a:pPr marL="459175" lvl="1" indent="-229588" defTabSz="293361">
              <a:spcBef>
                <a:spcPts val="2071"/>
              </a:spcBef>
              <a:defRPr sz="2880"/>
            </a:pPr>
            <a:r>
              <a:t>Topical Specification</a:t>
            </a:r>
          </a:p>
          <a:p>
            <a:pPr marL="459175" lvl="1" indent="-229588" defTabSz="293361">
              <a:spcBef>
                <a:spcPts val="2071"/>
              </a:spcBef>
              <a:defRPr sz="2880"/>
            </a:pPr>
            <a:r>
              <a:t>Temporal Progression</a:t>
            </a:r>
          </a:p>
          <a:p>
            <a:pPr marL="459175" lvl="1" indent="-229588" defTabSz="293361">
              <a:spcBef>
                <a:spcPts val="2071"/>
              </a:spcBef>
              <a:defRPr sz="2880"/>
            </a:pPr>
            <a:r>
              <a:t>Spacial Advancement</a:t>
            </a:r>
          </a:p>
          <a:p>
            <a:pPr marL="338004" indent="-338004" defTabSz="293361">
              <a:spcBef>
                <a:spcPts val="2071"/>
              </a:spcBef>
              <a:buSzPct val="100000"/>
              <a:buFontTx/>
              <a:buAutoNum type="arabicPeriod"/>
              <a:defRPr sz="2880"/>
            </a:pPr>
            <a:r>
              <a:t>Follow both </a:t>
            </a:r>
            <a:r>
              <a:rPr b="1" u="sng">
                <a:latin typeface="Helvetica Neue"/>
                <a:ea typeface="Helvetica Neue"/>
                <a:cs typeface="Helvetica Neue"/>
                <a:sym typeface="Helvetica Neue"/>
              </a:rPr>
              <a:t>the structural</a:t>
            </a:r>
            <a:r>
              <a:t> &amp; </a:t>
            </a:r>
            <a:r>
              <a:rPr b="1" u="sng">
                <a:latin typeface="Helvetica Neue"/>
                <a:ea typeface="Helvetica Neue"/>
                <a:cs typeface="Helvetica Neue"/>
                <a:sym typeface="Helvetica Neue"/>
              </a:rPr>
              <a:t>the thematic</a:t>
            </a:r>
            <a:r>
              <a:t> movement</a:t>
            </a:r>
          </a:p>
          <a:p>
            <a:pPr marL="338004" indent="-338004" defTabSz="293361">
              <a:spcBef>
                <a:spcPts val="2071"/>
              </a:spcBef>
              <a:buSzPct val="100000"/>
              <a:buFontTx/>
              <a:buAutoNum type="arabicPeriod"/>
              <a:defRPr sz="2880"/>
            </a:pPr>
            <a:r>
              <a:t>Interpret within </a:t>
            </a:r>
            <a:r>
              <a:rPr b="1" u="sng">
                <a:latin typeface="Helvetica Neue"/>
                <a:ea typeface="Helvetica Neue"/>
                <a:cs typeface="Helvetica Neue"/>
                <a:sym typeface="Helvetica Neue"/>
              </a:rPr>
              <a:t>canonical context</a:t>
            </a:r>
          </a:p>
        </p:txBody>
      </p:sp>
    </p:spTree>
    <p:extLst>
      <p:ext uri="{BB962C8B-B14F-4D97-AF65-F5344CB8AC3E}">
        <p14:creationId xmlns:p14="http://schemas.microsoft.com/office/powerpoint/2010/main" val="211791746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a:spLocks noGrp="1"/>
          </p:cNvSpPr>
          <p:nvPr>
            <p:ph type="title"/>
          </p:nvPr>
        </p:nvSpPr>
        <p:spPr>
          <a:prstGeom prst="rect">
            <a:avLst/>
          </a:prstGeom>
        </p:spPr>
        <p:txBody>
          <a:bodyPr/>
          <a:lstStyle/>
          <a:p>
            <a:r>
              <a:t>Verses 1-2:</a:t>
            </a:r>
          </a:p>
        </p:txBody>
      </p:sp>
      <p:sp>
        <p:nvSpPr>
          <p:cNvPr id="134" name="Shape 134"/>
          <p:cNvSpPr/>
          <p:nvPr/>
        </p:nvSpPr>
        <p:spPr>
          <a:xfrm>
            <a:off x="4820988" y="935637"/>
            <a:ext cx="3865812" cy="1110837"/>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31887" tIns="31887" rIns="31887" bIns="31887" anchor="ctr">
            <a:spAutoFit/>
          </a:bodyPr>
          <a:lstStyle/>
          <a:p>
            <a:pPr defTabSz="286984">
              <a:defRPr sz="1700">
                <a:latin typeface="Times New Roman"/>
                <a:ea typeface="Times New Roman"/>
                <a:cs typeface="Times New Roman"/>
                <a:sym typeface="Times New Roman"/>
              </a:defRPr>
            </a:pPr>
            <a:r>
              <a:rPr dirty="0"/>
              <a:t>Yahweh's is the earth and that which fills it,</a:t>
            </a:r>
          </a:p>
          <a:p>
            <a:pPr defTabSz="286984">
              <a:defRPr sz="1700">
                <a:latin typeface="Times New Roman"/>
                <a:ea typeface="Times New Roman"/>
                <a:cs typeface="Times New Roman"/>
                <a:sym typeface="Times New Roman"/>
              </a:defRPr>
            </a:pPr>
            <a:r>
              <a:rPr dirty="0"/>
              <a:t>The land and those who dwell in it;</a:t>
            </a:r>
          </a:p>
          <a:p>
            <a:pPr defTabSz="286984">
              <a:defRPr sz="1700">
                <a:latin typeface="Times New Roman"/>
                <a:ea typeface="Times New Roman"/>
                <a:cs typeface="Times New Roman"/>
                <a:sym typeface="Times New Roman"/>
              </a:defRPr>
            </a:pPr>
            <a:r>
              <a:rPr dirty="0"/>
              <a:t>For upon the seas He founded it,</a:t>
            </a:r>
          </a:p>
          <a:p>
            <a:pPr defTabSz="286984">
              <a:defRPr sz="1700">
                <a:latin typeface="Times New Roman"/>
                <a:ea typeface="Times New Roman"/>
                <a:cs typeface="Times New Roman"/>
                <a:sym typeface="Times New Roman"/>
              </a:defRPr>
            </a:pPr>
            <a:r>
              <a:rPr dirty="0"/>
              <a:t>And upon the rivers He established it.</a:t>
            </a:r>
          </a:p>
        </p:txBody>
      </p:sp>
      <p:sp>
        <p:nvSpPr>
          <p:cNvPr id="135" name="Shape 135"/>
          <p:cNvSpPr/>
          <p:nvPr/>
        </p:nvSpPr>
        <p:spPr>
          <a:xfrm>
            <a:off x="187958" y="984929"/>
            <a:ext cx="2968537" cy="2157277"/>
          </a:xfrm>
          <a:prstGeom prst="rect">
            <a:avLst/>
          </a:prstGeom>
          <a:ln w="12700">
            <a:miter lim="400000"/>
          </a:ln>
          <a:extLst>
            <a:ext uri="{C572A759-6A51-4108-AA02-DFA0A04FC94B}">
              <ma14:wrappingTextBoxFlag xmlns:ma14="http://schemas.microsoft.com/office/mac/drawingml/2011/main" val="1"/>
            </a:ext>
          </a:extLst>
        </p:spPr>
        <p:txBody>
          <a:bodyPr lIns="31887" tIns="31887" rIns="31887" bIns="31887" anchor="ctr">
            <a:spAutoFit/>
          </a:bodyPr>
          <a:lstStyle/>
          <a:p>
            <a:pPr marL="199516" indent="-199516">
              <a:buSzPct val="100000"/>
              <a:buAutoNum type="arabicPeriod"/>
              <a:defRPr sz="1700">
                <a:latin typeface="Times New Roman"/>
                <a:ea typeface="Times New Roman"/>
                <a:cs typeface="Times New Roman"/>
                <a:sym typeface="Times New Roman"/>
              </a:defRPr>
            </a:pPr>
            <a:r>
              <a:rPr dirty="0"/>
              <a:t>Earth/land; that which fills/those who dwell; seas/rivers</a:t>
            </a:r>
          </a:p>
          <a:p>
            <a:pPr marL="422505" lvl="1" indent="-135520">
              <a:buSzPct val="75000"/>
              <a:buFont typeface="Helvetica Neue"/>
              <a:buChar char="•"/>
              <a:defRPr sz="1700">
                <a:latin typeface="Times New Roman"/>
                <a:ea typeface="Times New Roman"/>
                <a:cs typeface="Times New Roman"/>
                <a:sym typeface="Times New Roman"/>
              </a:defRPr>
            </a:pPr>
            <a:r>
              <a:rPr dirty="0"/>
              <a:t>From larger to smaller</a:t>
            </a:r>
          </a:p>
          <a:p>
            <a:pPr marL="199516" indent="-199516">
              <a:buSzPct val="100000"/>
              <a:buAutoNum type="arabicPeriod"/>
              <a:defRPr sz="1700">
                <a:latin typeface="Times New Roman"/>
                <a:ea typeface="Times New Roman"/>
                <a:cs typeface="Times New Roman"/>
                <a:sym typeface="Times New Roman"/>
              </a:defRPr>
            </a:pPr>
            <a:r>
              <a:rPr dirty="0"/>
              <a:t>Creation of world/creation of Eden</a:t>
            </a:r>
          </a:p>
          <a:p>
            <a:pPr marL="422505" lvl="1" indent="-135520">
              <a:buSzPct val="75000"/>
              <a:buFont typeface="Helvetica Neue"/>
              <a:buChar char="•"/>
              <a:defRPr sz="1700">
                <a:latin typeface="Times New Roman"/>
                <a:ea typeface="Times New Roman"/>
                <a:cs typeface="Times New Roman"/>
                <a:sym typeface="Times New Roman"/>
              </a:defRPr>
            </a:pPr>
            <a:r>
              <a:rPr dirty="0"/>
              <a:t>Similar to focusing in Genesis 1-2</a:t>
            </a:r>
          </a:p>
          <a:p>
            <a:pPr marL="422505" lvl="1" indent="-135520">
              <a:buSzPct val="75000"/>
              <a:buFont typeface="Helvetica Neue"/>
              <a:buChar char="•"/>
              <a:defRPr sz="1700">
                <a:latin typeface="Times New Roman"/>
                <a:ea typeface="Times New Roman"/>
                <a:cs typeface="Times New Roman"/>
                <a:sym typeface="Times New Roman"/>
              </a:defRPr>
            </a:pPr>
            <a:r>
              <a:rPr dirty="0"/>
              <a:t>Same language</a:t>
            </a:r>
          </a:p>
        </p:txBody>
      </p:sp>
      <p:pic>
        <p:nvPicPr>
          <p:cNvPr id="136" name="5A0A12BE-2860-4829-982B-63B9EAD3E7CB-L0-001.jpeg"/>
          <p:cNvPicPr>
            <a:picLocks noChangeAspect="1"/>
          </p:cNvPicPr>
          <p:nvPr/>
        </p:nvPicPr>
        <p:blipFill>
          <a:blip r:embed="rId2">
            <a:extLst/>
          </a:blip>
          <a:stretch>
            <a:fillRect/>
          </a:stretch>
        </p:blipFill>
        <p:spPr>
          <a:xfrm>
            <a:off x="3683000" y="2063568"/>
            <a:ext cx="5461000" cy="3028420"/>
          </a:xfrm>
          <a:prstGeom prst="rect">
            <a:avLst/>
          </a:prstGeom>
          <a:ln w="12700">
            <a:miter lim="400000"/>
          </a:ln>
        </p:spPr>
      </p:pic>
      <p:sp>
        <p:nvSpPr>
          <p:cNvPr id="137" name="Shape 137"/>
          <p:cNvSpPr/>
          <p:nvPr/>
        </p:nvSpPr>
        <p:spPr>
          <a:xfrm>
            <a:off x="168969" y="3719541"/>
            <a:ext cx="2987524" cy="1372447"/>
          </a:xfrm>
          <a:prstGeom prst="rect">
            <a:avLst/>
          </a:prstGeom>
          <a:ln w="12700">
            <a:miter lim="400000"/>
          </a:ln>
          <a:extLst>
            <a:ext uri="{C572A759-6A51-4108-AA02-DFA0A04FC94B}">
              <ma14:wrappingTextBoxFlag xmlns:ma14="http://schemas.microsoft.com/office/mac/drawingml/2011/main" val="1"/>
            </a:ext>
          </a:extLst>
        </p:spPr>
        <p:txBody>
          <a:bodyPr lIns="31887" tIns="31887" rIns="31887" bIns="31887" anchor="ctr">
            <a:spAutoFit/>
          </a:bodyPr>
          <a:lstStyle/>
          <a:p>
            <a:pPr marL="199516" indent="-199516">
              <a:buSzPct val="100000"/>
              <a:buAutoNum type="alphaUcPeriod"/>
              <a:defRPr sz="1700">
                <a:latin typeface="Times New Roman"/>
                <a:ea typeface="Times New Roman"/>
                <a:cs typeface="Times New Roman"/>
                <a:sym typeface="Times New Roman"/>
              </a:defRPr>
            </a:pPr>
            <a:r>
              <a:rPr dirty="0"/>
              <a:t>Yahweh made the world</a:t>
            </a:r>
          </a:p>
          <a:p>
            <a:pPr marL="199516" indent="-199516">
              <a:buSzPct val="100000"/>
              <a:buAutoNum type="alphaUcPeriod"/>
              <a:defRPr sz="1700">
                <a:latin typeface="Times New Roman"/>
                <a:ea typeface="Times New Roman"/>
                <a:cs typeface="Times New Roman"/>
                <a:sym typeface="Times New Roman"/>
              </a:defRPr>
            </a:pPr>
            <a:r>
              <a:rPr dirty="0"/>
              <a:t>Yahweh owns its inhabitants</a:t>
            </a:r>
          </a:p>
          <a:p>
            <a:pPr marL="199516" indent="-199516">
              <a:buSzPct val="100000"/>
              <a:buAutoNum type="alphaUcPeriod"/>
              <a:defRPr sz="1700">
                <a:latin typeface="Times New Roman"/>
                <a:ea typeface="Times New Roman"/>
                <a:cs typeface="Times New Roman"/>
                <a:sym typeface="Times New Roman"/>
              </a:defRPr>
            </a:pPr>
            <a:r>
              <a:rPr dirty="0"/>
              <a:t>Yahweh can judge its inhabitants</a:t>
            </a:r>
          </a:p>
          <a:p>
            <a:pPr marL="422505" lvl="1" indent="-135520">
              <a:buSzPct val="75000"/>
              <a:buFont typeface="Helvetica Neue"/>
              <a:buChar char="•"/>
              <a:defRPr sz="1700">
                <a:latin typeface="Times New Roman"/>
                <a:ea typeface="Times New Roman"/>
                <a:cs typeface="Times New Roman"/>
                <a:sym typeface="Times New Roman"/>
              </a:defRPr>
            </a:pPr>
            <a:r>
              <a:rPr dirty="0"/>
              <a:t>Psalms 96:10-13; 98:7-9</a:t>
            </a:r>
          </a:p>
        </p:txBody>
      </p:sp>
      <p:sp>
        <p:nvSpPr>
          <p:cNvPr id="2" name="TextBox 1"/>
          <p:cNvSpPr txBox="1"/>
          <p:nvPr/>
        </p:nvSpPr>
        <p:spPr>
          <a:xfrm>
            <a:off x="10188222" y="1862667"/>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6424042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xfrm>
            <a:off x="914400" y="205979"/>
            <a:ext cx="8229600" cy="857250"/>
          </a:xfrm>
          <a:prstGeom prst="rect">
            <a:avLst/>
          </a:prstGeom>
        </p:spPr>
        <p:txBody>
          <a:bodyPr/>
          <a:lstStyle/>
          <a:p>
            <a:r>
              <a:rPr dirty="0"/>
              <a:t>Verses 3-6:</a:t>
            </a:r>
          </a:p>
        </p:txBody>
      </p:sp>
      <p:sp>
        <p:nvSpPr>
          <p:cNvPr id="140" name="Shape 140"/>
          <p:cNvSpPr/>
          <p:nvPr/>
        </p:nvSpPr>
        <p:spPr>
          <a:xfrm>
            <a:off x="0" y="239099"/>
            <a:ext cx="3607634" cy="2434277"/>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31887" tIns="31887" rIns="31887" bIns="31887" anchor="ctr">
            <a:spAutoFit/>
          </a:bodyPr>
          <a:lstStyle/>
          <a:p>
            <a:pPr defTabSz="286984">
              <a:defRPr sz="1700">
                <a:latin typeface="Times New Roman"/>
                <a:ea typeface="Times New Roman"/>
                <a:cs typeface="Times New Roman"/>
                <a:sym typeface="Times New Roman"/>
              </a:defRPr>
            </a:pPr>
            <a:r>
              <a:rPr sz="1400" dirty="0"/>
              <a:t>Who will ascend the mount of Yahweh,</a:t>
            </a:r>
          </a:p>
          <a:p>
            <a:pPr defTabSz="286984">
              <a:defRPr sz="1700">
                <a:latin typeface="Times New Roman"/>
                <a:ea typeface="Times New Roman"/>
                <a:cs typeface="Times New Roman"/>
                <a:sym typeface="Times New Roman"/>
              </a:defRPr>
            </a:pPr>
            <a:r>
              <a:rPr sz="1400" dirty="0"/>
              <a:t>And who will stand up in His holy place?</a:t>
            </a:r>
          </a:p>
          <a:p>
            <a:pPr defTabSz="286984">
              <a:defRPr sz="1700">
                <a:latin typeface="Times New Roman"/>
                <a:ea typeface="Times New Roman"/>
                <a:cs typeface="Times New Roman"/>
                <a:sym typeface="Times New Roman"/>
              </a:defRPr>
            </a:pPr>
            <a:r>
              <a:rPr sz="1400" dirty="0"/>
              <a:t>The one with clean hands,</a:t>
            </a:r>
          </a:p>
          <a:p>
            <a:pPr defTabSz="286984">
              <a:defRPr sz="1700">
                <a:latin typeface="Times New Roman"/>
                <a:ea typeface="Times New Roman"/>
                <a:cs typeface="Times New Roman"/>
                <a:sym typeface="Times New Roman"/>
              </a:defRPr>
            </a:pPr>
            <a:r>
              <a:rPr sz="1400" dirty="0"/>
              <a:t>And the man with a pure heart,</a:t>
            </a:r>
          </a:p>
          <a:p>
            <a:pPr defTabSz="286984">
              <a:defRPr sz="1700">
                <a:latin typeface="Times New Roman"/>
                <a:ea typeface="Times New Roman"/>
                <a:cs typeface="Times New Roman"/>
                <a:sym typeface="Times New Roman"/>
              </a:defRPr>
            </a:pPr>
            <a:r>
              <a:rPr sz="1400" dirty="0"/>
              <a:t>He who does not lift up his soul to vanity,</a:t>
            </a:r>
          </a:p>
          <a:p>
            <a:pPr defTabSz="286984">
              <a:defRPr sz="1700">
                <a:latin typeface="Times New Roman"/>
                <a:ea typeface="Times New Roman"/>
                <a:cs typeface="Times New Roman"/>
                <a:sym typeface="Times New Roman"/>
              </a:defRPr>
            </a:pPr>
            <a:r>
              <a:rPr sz="1400" dirty="0"/>
              <a:t>And who does not make a false pledge:</a:t>
            </a:r>
          </a:p>
          <a:p>
            <a:pPr defTabSz="286984">
              <a:defRPr sz="1700">
                <a:latin typeface="Times New Roman"/>
                <a:ea typeface="Times New Roman"/>
                <a:cs typeface="Times New Roman"/>
                <a:sym typeface="Times New Roman"/>
              </a:defRPr>
            </a:pPr>
            <a:r>
              <a:rPr sz="1400" dirty="0"/>
              <a:t>He will obtain blessing from Yahweh,</a:t>
            </a:r>
          </a:p>
          <a:p>
            <a:pPr defTabSz="286984">
              <a:defRPr sz="1700">
                <a:latin typeface="Times New Roman"/>
                <a:ea typeface="Times New Roman"/>
                <a:cs typeface="Times New Roman"/>
                <a:sym typeface="Times New Roman"/>
              </a:defRPr>
            </a:pPr>
            <a:r>
              <a:rPr sz="1400" dirty="0"/>
              <a:t>And righteousness from the God of his salvation.</a:t>
            </a:r>
          </a:p>
          <a:p>
            <a:pPr defTabSz="286984">
              <a:defRPr sz="1700">
                <a:latin typeface="Times New Roman"/>
                <a:ea typeface="Times New Roman"/>
                <a:cs typeface="Times New Roman"/>
                <a:sym typeface="Times New Roman"/>
              </a:defRPr>
            </a:pPr>
            <a:r>
              <a:rPr sz="1400" dirty="0"/>
              <a:t>This is the generation of those who seek Him,</a:t>
            </a:r>
          </a:p>
          <a:p>
            <a:pPr defTabSz="286984">
              <a:defRPr sz="1700">
                <a:latin typeface="Times New Roman"/>
                <a:ea typeface="Times New Roman"/>
                <a:cs typeface="Times New Roman"/>
                <a:sym typeface="Times New Roman"/>
              </a:defRPr>
            </a:pPr>
            <a:r>
              <a:rPr sz="1400" dirty="0"/>
              <a:t>Those who seek Your face,</a:t>
            </a:r>
          </a:p>
          <a:p>
            <a:pPr defTabSz="286984">
              <a:defRPr sz="1700">
                <a:latin typeface="Times New Roman"/>
                <a:ea typeface="Times New Roman"/>
                <a:cs typeface="Times New Roman"/>
                <a:sym typeface="Times New Roman"/>
              </a:defRPr>
            </a:pPr>
            <a:r>
              <a:rPr sz="1400" dirty="0"/>
              <a:t>Namely, Jacob.</a:t>
            </a:r>
          </a:p>
        </p:txBody>
      </p:sp>
      <p:sp>
        <p:nvSpPr>
          <p:cNvPr id="141" name="Shape 141"/>
          <p:cNvSpPr/>
          <p:nvPr/>
        </p:nvSpPr>
        <p:spPr>
          <a:xfrm>
            <a:off x="3431484" y="1120829"/>
            <a:ext cx="2695935" cy="4773378"/>
          </a:xfrm>
          <a:prstGeom prst="rect">
            <a:avLst/>
          </a:prstGeom>
          <a:ln w="12700">
            <a:miter lim="400000"/>
          </a:ln>
          <a:extLst>
            <a:ext uri="{C572A759-6A51-4108-AA02-DFA0A04FC94B}">
              <ma14:wrappingTextBoxFlag xmlns:ma14="http://schemas.microsoft.com/office/mac/drawingml/2011/main" val="1"/>
            </a:ext>
          </a:extLst>
        </p:spPr>
        <p:txBody>
          <a:bodyPr lIns="31887" tIns="31887" rIns="31887" bIns="31887">
            <a:spAutoFit/>
          </a:bodyPr>
          <a:lstStyle/>
          <a:p>
            <a:pPr marL="199516" indent="-199516">
              <a:buSzPct val="100000"/>
              <a:buAutoNum type="arabicPeriod"/>
              <a:defRPr sz="1700">
                <a:latin typeface="Times New Roman"/>
                <a:ea typeface="Times New Roman"/>
                <a:cs typeface="Times New Roman"/>
                <a:sym typeface="Times New Roman"/>
              </a:defRPr>
            </a:pPr>
            <a:r>
              <a:t>Eden, Sinai, tabernacle, &amp; temple</a:t>
            </a:r>
          </a:p>
          <a:p>
            <a:pPr marL="422505" lvl="1" indent="-135520">
              <a:buSzPct val="75000"/>
              <a:buFont typeface="Helvetica Neue"/>
              <a:buChar char="•"/>
              <a:defRPr sz="1700">
                <a:latin typeface="Times New Roman"/>
                <a:ea typeface="Times New Roman"/>
                <a:cs typeface="Times New Roman"/>
                <a:sym typeface="Times New Roman"/>
              </a:defRPr>
            </a:pPr>
            <a:r>
              <a:t>Terminology, structure, &amp; function</a:t>
            </a:r>
          </a:p>
          <a:p>
            <a:pPr marL="199516" indent="-199516">
              <a:buSzPct val="100000"/>
              <a:buAutoNum type="arabicPeriod"/>
              <a:defRPr sz="1700">
                <a:latin typeface="Times New Roman"/>
                <a:ea typeface="Times New Roman"/>
                <a:cs typeface="Times New Roman"/>
                <a:sym typeface="Times New Roman"/>
              </a:defRPr>
            </a:pPr>
            <a:r>
              <a:t>Inward motion &amp; specification</a:t>
            </a:r>
          </a:p>
          <a:p>
            <a:pPr marL="422505" lvl="1" indent="-135520">
              <a:buSzPct val="75000"/>
              <a:buFont typeface="Helvetica Neue"/>
              <a:buChar char="•"/>
              <a:defRPr sz="1700">
                <a:latin typeface="Times New Roman"/>
                <a:ea typeface="Times New Roman"/>
                <a:cs typeface="Times New Roman"/>
                <a:sym typeface="Times New Roman"/>
              </a:defRPr>
            </a:pPr>
            <a:r>
              <a:t>who will ascend or stand?/he will receive/this is the generation</a:t>
            </a:r>
          </a:p>
          <a:p>
            <a:pPr marL="199516" indent="-199516">
              <a:buSzPct val="100000"/>
              <a:buAutoNum type="arabicPeriod"/>
              <a:defRPr sz="1700">
                <a:latin typeface="Times New Roman"/>
                <a:ea typeface="Times New Roman"/>
                <a:cs typeface="Times New Roman"/>
                <a:sym typeface="Times New Roman"/>
              </a:defRPr>
            </a:pPr>
            <a:r>
              <a:t>Moral qualifications</a:t>
            </a:r>
          </a:p>
          <a:p>
            <a:pPr marL="422505" lvl="1" indent="-135520">
              <a:buSzPct val="75000"/>
              <a:buFont typeface="Helvetica Neue"/>
              <a:buChar char="•"/>
              <a:defRPr sz="1700">
                <a:latin typeface="Times New Roman"/>
                <a:ea typeface="Times New Roman"/>
                <a:cs typeface="Times New Roman"/>
                <a:sym typeface="Times New Roman"/>
              </a:defRPr>
            </a:pPr>
            <a:r>
              <a:t>Inward/outward; God/neighbor; actively obeys/avoids disobeying</a:t>
            </a:r>
          </a:p>
          <a:p>
            <a:pPr marL="199516" indent="-199516">
              <a:buSzPct val="100000"/>
              <a:buAutoNum type="arabicPeriod"/>
              <a:defRPr sz="1700">
                <a:latin typeface="Times New Roman"/>
                <a:ea typeface="Times New Roman"/>
                <a:cs typeface="Times New Roman"/>
                <a:sym typeface="Times New Roman"/>
              </a:defRPr>
            </a:pPr>
            <a:r>
              <a:t>Shift from group to individual entering</a:t>
            </a:r>
          </a:p>
          <a:p>
            <a:pPr marL="422505" lvl="1" indent="-135520">
              <a:buSzPct val="75000"/>
              <a:buFont typeface="Helvetica Neue"/>
              <a:buChar char="•"/>
              <a:defRPr sz="1700">
                <a:latin typeface="Times New Roman"/>
                <a:ea typeface="Times New Roman"/>
                <a:cs typeface="Times New Roman"/>
                <a:sym typeface="Times New Roman"/>
              </a:defRPr>
            </a:pPr>
            <a:r>
              <a:t>Those who seek him/you; Jacob; the King of glory</a:t>
            </a:r>
          </a:p>
        </p:txBody>
      </p:sp>
      <p:sp>
        <p:nvSpPr>
          <p:cNvPr id="142" name="Shape 142"/>
          <p:cNvSpPr/>
          <p:nvPr/>
        </p:nvSpPr>
        <p:spPr>
          <a:xfrm>
            <a:off x="6114410" y="1114133"/>
            <a:ext cx="2868877" cy="2680497"/>
          </a:xfrm>
          <a:prstGeom prst="rect">
            <a:avLst/>
          </a:prstGeom>
          <a:ln w="12700">
            <a:miter lim="400000"/>
          </a:ln>
          <a:extLst>
            <a:ext uri="{C572A759-6A51-4108-AA02-DFA0A04FC94B}">
              <ma14:wrappingTextBoxFlag xmlns:ma14="http://schemas.microsoft.com/office/mac/drawingml/2011/main" val="1"/>
            </a:ext>
          </a:extLst>
        </p:spPr>
        <p:txBody>
          <a:bodyPr lIns="31887" tIns="31887" rIns="31887" bIns="31887">
            <a:spAutoFit/>
          </a:bodyPr>
          <a:lstStyle/>
          <a:p>
            <a:pPr marL="199516" indent="-199516">
              <a:buSzPct val="100000"/>
              <a:buAutoNum type="alphaUcPeriod"/>
              <a:defRPr sz="1700">
                <a:latin typeface="Times New Roman"/>
                <a:ea typeface="Times New Roman"/>
                <a:cs typeface="Times New Roman"/>
                <a:sym typeface="Times New Roman"/>
              </a:defRPr>
            </a:pPr>
            <a:r>
              <a:t>Potential for to actualization of judgement</a:t>
            </a:r>
          </a:p>
          <a:p>
            <a:pPr marL="422505" lvl="1" indent="-135520">
              <a:buSzPct val="75000"/>
              <a:buFont typeface="Helvetica Neue"/>
              <a:buChar char="•"/>
              <a:defRPr sz="1700">
                <a:latin typeface="Times New Roman"/>
                <a:ea typeface="Times New Roman"/>
                <a:cs typeface="Times New Roman"/>
                <a:sym typeface="Times New Roman"/>
              </a:defRPr>
            </a:pPr>
            <a:r>
              <a:t>Sinful man not permitted to enter</a:t>
            </a:r>
          </a:p>
          <a:p>
            <a:pPr marL="422505" lvl="1" indent="-135520">
              <a:buSzPct val="75000"/>
              <a:buFont typeface="Helvetica Neue"/>
              <a:buChar char="•"/>
              <a:defRPr sz="1700">
                <a:latin typeface="Times New Roman"/>
                <a:ea typeface="Times New Roman"/>
                <a:cs typeface="Times New Roman"/>
                <a:sym typeface="Times New Roman"/>
              </a:defRPr>
            </a:pPr>
            <a:r>
              <a:t>Man can't fulfill requirements</a:t>
            </a:r>
          </a:p>
          <a:p>
            <a:pPr marL="422505" lvl="1" indent="-135520">
              <a:buSzPct val="75000"/>
              <a:buFont typeface="Helvetica Neue"/>
              <a:buChar char="•"/>
              <a:defRPr sz="1700">
                <a:latin typeface="Times New Roman"/>
                <a:ea typeface="Times New Roman"/>
                <a:cs typeface="Times New Roman"/>
                <a:sym typeface="Times New Roman"/>
              </a:defRPr>
            </a:pPr>
            <a:r>
              <a:t>Man doesn't meet requirements</a:t>
            </a:r>
          </a:p>
          <a:p>
            <a:pPr marL="199516" indent="-199516">
              <a:buSzPct val="100000"/>
              <a:buAutoNum type="alphaUcPeriod"/>
              <a:defRPr sz="1700">
                <a:latin typeface="Times New Roman"/>
                <a:ea typeface="Times New Roman"/>
                <a:cs typeface="Times New Roman"/>
                <a:sym typeface="Times New Roman"/>
              </a:defRPr>
            </a:pPr>
            <a:r>
              <a:t>Yet people enter &amp; receive blessing</a:t>
            </a:r>
          </a:p>
        </p:txBody>
      </p:sp>
      <p:pic>
        <p:nvPicPr>
          <p:cNvPr id="143" name="36410640-2F32-448E-A10C-8E2A160DE9BB-L0-001.jpeg"/>
          <p:cNvPicPr>
            <a:picLocks noChangeAspect="1"/>
          </p:cNvPicPr>
          <p:nvPr/>
        </p:nvPicPr>
        <p:blipFill>
          <a:blip r:embed="rId2">
            <a:extLst/>
          </a:blip>
          <a:stretch>
            <a:fillRect/>
          </a:stretch>
        </p:blipFill>
        <p:spPr>
          <a:xfrm>
            <a:off x="-1" y="2722307"/>
            <a:ext cx="9144001" cy="2447851"/>
          </a:xfrm>
          <a:prstGeom prst="rect">
            <a:avLst/>
          </a:prstGeom>
          <a:ln w="12700">
            <a:miter lim="400000"/>
          </a:ln>
        </p:spPr>
      </p:pic>
    </p:spTree>
    <p:extLst>
      <p:ext uri="{BB962C8B-B14F-4D97-AF65-F5344CB8AC3E}">
        <p14:creationId xmlns:p14="http://schemas.microsoft.com/office/powerpoint/2010/main" val="316548888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title"/>
          </p:nvPr>
        </p:nvSpPr>
        <p:spPr>
          <a:prstGeom prst="rect">
            <a:avLst/>
          </a:prstGeom>
        </p:spPr>
        <p:txBody>
          <a:bodyPr/>
          <a:lstStyle/>
          <a:p>
            <a:r>
              <a:t>Verses 7-10</a:t>
            </a:r>
          </a:p>
        </p:txBody>
      </p:sp>
      <p:pic>
        <p:nvPicPr>
          <p:cNvPr id="146" name="69AA79F2-8AD6-4D87-90F8-0A33EA9A90A5-L0-001.jpeg"/>
          <p:cNvPicPr>
            <a:picLocks noChangeAspect="1"/>
          </p:cNvPicPr>
          <p:nvPr/>
        </p:nvPicPr>
        <p:blipFill>
          <a:blip r:embed="rId2">
            <a:extLst/>
          </a:blip>
          <a:stretch>
            <a:fillRect/>
          </a:stretch>
        </p:blipFill>
        <p:spPr>
          <a:xfrm>
            <a:off x="4547907" y="3358445"/>
            <a:ext cx="4566635" cy="1708762"/>
          </a:xfrm>
          <a:prstGeom prst="rect">
            <a:avLst/>
          </a:prstGeom>
          <a:ln w="12700">
            <a:miter lim="400000"/>
          </a:ln>
        </p:spPr>
      </p:pic>
      <p:pic>
        <p:nvPicPr>
          <p:cNvPr id="147" name="7C012BCC-7FC2-4621-99C7-050557D260E3-L0-001.jpeg"/>
          <p:cNvPicPr>
            <a:picLocks noChangeAspect="1"/>
          </p:cNvPicPr>
          <p:nvPr/>
        </p:nvPicPr>
        <p:blipFill>
          <a:blip r:embed="rId3">
            <a:extLst/>
          </a:blip>
          <a:stretch>
            <a:fillRect/>
          </a:stretch>
        </p:blipFill>
        <p:spPr>
          <a:xfrm>
            <a:off x="4547907" y="1435700"/>
            <a:ext cx="4566971" cy="1553424"/>
          </a:xfrm>
          <a:prstGeom prst="rect">
            <a:avLst/>
          </a:prstGeom>
          <a:ln w="12700">
            <a:miter lim="400000"/>
          </a:ln>
        </p:spPr>
      </p:pic>
      <p:sp>
        <p:nvSpPr>
          <p:cNvPr id="148" name="Shape 148"/>
          <p:cNvSpPr/>
          <p:nvPr/>
        </p:nvSpPr>
        <p:spPr>
          <a:xfrm>
            <a:off x="171285" y="61445"/>
            <a:ext cx="2120073" cy="2280388"/>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31887" tIns="31887" rIns="31887" bIns="31887" anchor="ctr">
            <a:spAutoFit/>
          </a:bodyPr>
          <a:lstStyle/>
          <a:p>
            <a:pPr defTabSz="286984">
              <a:defRPr sz="1700">
                <a:latin typeface="Times New Roman"/>
                <a:ea typeface="Times New Roman"/>
                <a:cs typeface="Times New Roman"/>
                <a:sym typeface="Times New Roman"/>
              </a:defRPr>
            </a:pPr>
            <a:r>
              <a:rPr sz="1200" dirty="0"/>
              <a:t>Raise, O gates, your heads!</a:t>
            </a:r>
          </a:p>
          <a:p>
            <a:pPr defTabSz="286984">
              <a:defRPr sz="1700">
                <a:latin typeface="Times New Roman"/>
                <a:ea typeface="Times New Roman"/>
                <a:cs typeface="Times New Roman"/>
                <a:sym typeface="Times New Roman"/>
              </a:defRPr>
            </a:pPr>
            <a:r>
              <a:rPr sz="1200" dirty="0"/>
              <a:t>And be raised up, eternal doors!</a:t>
            </a:r>
          </a:p>
          <a:p>
            <a:pPr defTabSz="286984">
              <a:defRPr sz="1700">
                <a:latin typeface="Times New Roman"/>
                <a:ea typeface="Times New Roman"/>
                <a:cs typeface="Times New Roman"/>
                <a:sym typeface="Times New Roman"/>
              </a:defRPr>
            </a:pPr>
            <a:r>
              <a:rPr sz="1200" dirty="0"/>
              <a:t>And the King of glory will enter!</a:t>
            </a:r>
          </a:p>
          <a:p>
            <a:pPr defTabSz="286984">
              <a:defRPr sz="1700">
                <a:latin typeface="Times New Roman"/>
                <a:ea typeface="Times New Roman"/>
                <a:cs typeface="Times New Roman"/>
                <a:sym typeface="Times New Roman"/>
              </a:defRPr>
            </a:pPr>
            <a:r>
              <a:rPr sz="1200" dirty="0"/>
              <a:t>Who is this? The King of glory?</a:t>
            </a:r>
          </a:p>
          <a:p>
            <a:pPr defTabSz="286984">
              <a:defRPr sz="1700">
                <a:latin typeface="Times New Roman"/>
                <a:ea typeface="Times New Roman"/>
                <a:cs typeface="Times New Roman"/>
                <a:sym typeface="Times New Roman"/>
              </a:defRPr>
            </a:pPr>
            <a:r>
              <a:rPr sz="1200" dirty="0"/>
              <a:t>Yahweh strong and heroic!</a:t>
            </a:r>
          </a:p>
          <a:p>
            <a:pPr defTabSz="286984">
              <a:defRPr sz="1700">
                <a:latin typeface="Times New Roman"/>
                <a:ea typeface="Times New Roman"/>
                <a:cs typeface="Times New Roman"/>
                <a:sym typeface="Times New Roman"/>
              </a:defRPr>
            </a:pPr>
            <a:r>
              <a:rPr sz="1200" dirty="0"/>
              <a:t>Yahweh heroic in war!</a:t>
            </a:r>
          </a:p>
          <a:p>
            <a:pPr defTabSz="286984">
              <a:defRPr sz="1700">
                <a:latin typeface="Times New Roman"/>
                <a:ea typeface="Times New Roman"/>
                <a:cs typeface="Times New Roman"/>
                <a:sym typeface="Times New Roman"/>
              </a:defRPr>
            </a:pPr>
            <a:r>
              <a:rPr sz="1200" dirty="0"/>
              <a:t>Raise, O gates, your heads!</a:t>
            </a:r>
          </a:p>
          <a:p>
            <a:pPr defTabSz="286984">
              <a:defRPr sz="1700">
                <a:latin typeface="Times New Roman"/>
                <a:ea typeface="Times New Roman"/>
                <a:cs typeface="Times New Roman"/>
                <a:sym typeface="Times New Roman"/>
              </a:defRPr>
            </a:pPr>
            <a:r>
              <a:rPr sz="1200" dirty="0"/>
              <a:t>And arise, eternal doors!</a:t>
            </a:r>
          </a:p>
          <a:p>
            <a:pPr defTabSz="286984">
              <a:defRPr sz="1700">
                <a:latin typeface="Times New Roman"/>
                <a:ea typeface="Times New Roman"/>
                <a:cs typeface="Times New Roman"/>
                <a:sym typeface="Times New Roman"/>
              </a:defRPr>
            </a:pPr>
            <a:r>
              <a:rPr sz="1200" dirty="0"/>
              <a:t>And the King of glory will enter!</a:t>
            </a:r>
          </a:p>
          <a:p>
            <a:pPr defTabSz="286984">
              <a:defRPr sz="1700">
                <a:latin typeface="Times New Roman"/>
                <a:ea typeface="Times New Roman"/>
                <a:cs typeface="Times New Roman"/>
                <a:sym typeface="Times New Roman"/>
              </a:defRPr>
            </a:pPr>
            <a:r>
              <a:rPr sz="1200" dirty="0"/>
              <a:t>Who is He, this King of glory?</a:t>
            </a:r>
          </a:p>
          <a:p>
            <a:pPr defTabSz="286984">
              <a:defRPr sz="1700">
                <a:latin typeface="Times New Roman"/>
                <a:ea typeface="Times New Roman"/>
                <a:cs typeface="Times New Roman"/>
                <a:sym typeface="Times New Roman"/>
              </a:defRPr>
            </a:pPr>
            <a:r>
              <a:rPr sz="1200" dirty="0"/>
              <a:t>Yahweh of armies!</a:t>
            </a:r>
          </a:p>
          <a:p>
            <a:pPr defTabSz="286984">
              <a:defRPr sz="1700">
                <a:latin typeface="Times New Roman"/>
                <a:ea typeface="Times New Roman"/>
                <a:cs typeface="Times New Roman"/>
                <a:sym typeface="Times New Roman"/>
              </a:defRPr>
            </a:pPr>
            <a:r>
              <a:rPr sz="1200" dirty="0"/>
              <a:t>He is the King of glory!</a:t>
            </a:r>
          </a:p>
        </p:txBody>
      </p:sp>
      <p:sp>
        <p:nvSpPr>
          <p:cNvPr id="149" name="Shape 149"/>
          <p:cNvSpPr/>
          <p:nvPr/>
        </p:nvSpPr>
        <p:spPr>
          <a:xfrm>
            <a:off x="2291356" y="990805"/>
            <a:ext cx="3267962" cy="1295503"/>
          </a:xfrm>
          <a:prstGeom prst="rect">
            <a:avLst/>
          </a:prstGeom>
          <a:ln w="12700">
            <a:miter lim="400000"/>
          </a:ln>
          <a:extLst>
            <a:ext uri="{C572A759-6A51-4108-AA02-DFA0A04FC94B}">
              <ma14:wrappingTextBoxFlag xmlns:ma14="http://schemas.microsoft.com/office/mac/drawingml/2011/main" val="1"/>
            </a:ext>
          </a:extLst>
        </p:spPr>
        <p:txBody>
          <a:bodyPr lIns="31887" tIns="31887" rIns="31887" bIns="31887">
            <a:spAutoFit/>
          </a:bodyPr>
          <a:lstStyle/>
          <a:p>
            <a:pPr marL="199516" indent="-199516">
              <a:buSzPct val="100000"/>
              <a:buAutoNum type="arabicPeriod"/>
              <a:defRPr sz="1700">
                <a:latin typeface="Times New Roman"/>
                <a:ea typeface="Times New Roman"/>
                <a:cs typeface="Times New Roman"/>
                <a:sym typeface="Times New Roman"/>
              </a:defRPr>
            </a:pPr>
            <a:r>
              <a:rPr sz="1600" dirty="0"/>
              <a:t>Individual in place of group</a:t>
            </a:r>
          </a:p>
          <a:p>
            <a:pPr marL="199516" indent="-199516">
              <a:buSzPct val="100000"/>
              <a:buAutoNum type="arabicPeriod"/>
              <a:defRPr sz="1700">
                <a:latin typeface="Times New Roman"/>
                <a:ea typeface="Times New Roman"/>
                <a:cs typeface="Times New Roman"/>
                <a:sym typeface="Times New Roman"/>
              </a:defRPr>
            </a:pPr>
            <a:r>
              <a:rPr sz="1600" dirty="0"/>
              <a:t>Manifold roles of individual</a:t>
            </a:r>
          </a:p>
          <a:p>
            <a:pPr marL="199516" indent="-199516">
              <a:buSzPct val="100000"/>
              <a:buAutoNum type="arabicPeriod"/>
              <a:defRPr sz="1700">
                <a:latin typeface="Times New Roman"/>
                <a:ea typeface="Times New Roman"/>
                <a:cs typeface="Times New Roman"/>
                <a:sym typeface="Times New Roman"/>
              </a:defRPr>
            </a:pPr>
            <a:r>
              <a:rPr sz="1600" dirty="0"/>
              <a:t>Yahweh as a man</a:t>
            </a:r>
          </a:p>
          <a:p>
            <a:pPr marL="199516" indent="-199516">
              <a:buSzPct val="100000"/>
              <a:buAutoNum type="arabicPeriod"/>
              <a:defRPr sz="1700">
                <a:latin typeface="Times New Roman"/>
                <a:ea typeface="Times New Roman"/>
                <a:cs typeface="Times New Roman"/>
                <a:sym typeface="Times New Roman"/>
              </a:defRPr>
            </a:pPr>
            <a:r>
              <a:rPr sz="1600" dirty="0"/>
              <a:t>Yahweh entering the presence of Yahweh</a:t>
            </a:r>
          </a:p>
        </p:txBody>
      </p:sp>
      <p:sp>
        <p:nvSpPr>
          <p:cNvPr id="150" name="Shape 150"/>
          <p:cNvSpPr/>
          <p:nvPr/>
        </p:nvSpPr>
        <p:spPr>
          <a:xfrm>
            <a:off x="171285" y="2433706"/>
            <a:ext cx="3246389" cy="1110837"/>
          </a:xfrm>
          <a:prstGeom prst="rect">
            <a:avLst/>
          </a:prstGeom>
          <a:ln w="12700">
            <a:miter lim="400000"/>
          </a:ln>
          <a:extLst>
            <a:ext uri="{C572A759-6A51-4108-AA02-DFA0A04FC94B}">
              <ma14:wrappingTextBoxFlag xmlns:ma14="http://schemas.microsoft.com/office/mac/drawingml/2011/main" val="1"/>
            </a:ext>
          </a:extLst>
        </p:spPr>
        <p:txBody>
          <a:bodyPr lIns="31887" tIns="31887" rIns="31887" bIns="31887">
            <a:spAutoFit/>
          </a:bodyPr>
          <a:lstStyle/>
          <a:p>
            <a:pPr marL="199516" indent="-199516">
              <a:buSzPct val="100000"/>
              <a:buAutoNum type="alphaUcPeriod"/>
              <a:defRPr sz="1700">
                <a:latin typeface="Times New Roman"/>
                <a:ea typeface="Times New Roman"/>
                <a:cs typeface="Times New Roman"/>
                <a:sym typeface="Times New Roman"/>
              </a:defRPr>
            </a:pPr>
            <a:r>
              <a:rPr dirty="0"/>
              <a:t>Precedent Scene</a:t>
            </a:r>
          </a:p>
          <a:p>
            <a:pPr marL="422505" lvl="1" indent="-135520">
              <a:buSzPct val="75000"/>
              <a:buFont typeface="Helvetica Neue"/>
              <a:buChar char="•"/>
              <a:defRPr sz="1700">
                <a:latin typeface="Times New Roman"/>
                <a:ea typeface="Times New Roman"/>
                <a:cs typeface="Times New Roman"/>
                <a:sym typeface="Times New Roman"/>
              </a:defRPr>
            </a:pPr>
            <a:r>
              <a:rPr dirty="0"/>
              <a:t>Suffering Servant</a:t>
            </a:r>
          </a:p>
          <a:p>
            <a:pPr marL="199516" indent="-199516">
              <a:buSzPct val="100000"/>
              <a:buAutoNum type="alphaUcPeriod"/>
              <a:defRPr sz="1700">
                <a:latin typeface="Times New Roman"/>
                <a:ea typeface="Times New Roman"/>
                <a:cs typeface="Times New Roman"/>
                <a:sym typeface="Times New Roman"/>
              </a:defRPr>
            </a:pPr>
            <a:r>
              <a:rPr dirty="0"/>
              <a:t>Subsequent Scene</a:t>
            </a:r>
          </a:p>
          <a:p>
            <a:pPr marL="422505" lvl="1" indent="-135520">
              <a:buSzPct val="75000"/>
              <a:buFont typeface="Helvetica Neue"/>
              <a:buChar char="•"/>
              <a:defRPr sz="1700">
                <a:latin typeface="Times New Roman"/>
                <a:ea typeface="Times New Roman"/>
                <a:cs typeface="Times New Roman"/>
                <a:sym typeface="Times New Roman"/>
              </a:defRPr>
            </a:pPr>
            <a:r>
              <a:rPr dirty="0"/>
              <a:t>Enthroned Lord</a:t>
            </a:r>
          </a:p>
        </p:txBody>
      </p:sp>
      <p:sp>
        <p:nvSpPr>
          <p:cNvPr id="151" name="Shape 151"/>
          <p:cNvSpPr/>
          <p:nvPr/>
        </p:nvSpPr>
        <p:spPr>
          <a:xfrm>
            <a:off x="954562" y="3480827"/>
            <a:ext cx="3055779" cy="1726390"/>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square" lIns="31887" tIns="31887" rIns="31887" bIns="31887" anchor="ctr">
            <a:spAutoFit/>
          </a:bodyPr>
          <a:lstStyle/>
          <a:p>
            <a:pPr algn="l">
              <a:defRPr sz="1700">
                <a:latin typeface="Times New Roman"/>
                <a:ea typeface="Times New Roman"/>
                <a:cs typeface="Times New Roman"/>
                <a:sym typeface="Times New Roman"/>
              </a:defRPr>
            </a:pPr>
            <a:r>
              <a:rPr sz="1200" dirty="0"/>
              <a:t>Why do the gentiles rage,</a:t>
            </a:r>
          </a:p>
          <a:p>
            <a:pPr algn="l">
              <a:defRPr sz="1700">
                <a:latin typeface="Times New Roman"/>
                <a:ea typeface="Times New Roman"/>
                <a:cs typeface="Times New Roman"/>
                <a:sym typeface="Times New Roman"/>
              </a:defRPr>
            </a:pPr>
            <a:r>
              <a:rPr sz="1200" dirty="0"/>
              <a:t>And the peoples grumble in vain...</a:t>
            </a:r>
          </a:p>
          <a:p>
            <a:pPr algn="l">
              <a:defRPr sz="1700">
                <a:latin typeface="Times New Roman"/>
                <a:ea typeface="Times New Roman"/>
                <a:cs typeface="Times New Roman"/>
                <a:sym typeface="Times New Roman"/>
              </a:defRPr>
            </a:pPr>
            <a:r>
              <a:rPr sz="1200" dirty="0"/>
              <a:t>Against Yahweh and against His Messiah?..</a:t>
            </a:r>
          </a:p>
          <a:p>
            <a:pPr algn="l">
              <a:defRPr sz="1700">
                <a:latin typeface="Times New Roman"/>
                <a:ea typeface="Times New Roman"/>
                <a:cs typeface="Times New Roman"/>
                <a:sym typeface="Times New Roman"/>
              </a:defRPr>
            </a:pPr>
            <a:r>
              <a:rPr sz="1200" dirty="0"/>
              <a:t>Then He will speak to them in His anger,</a:t>
            </a:r>
          </a:p>
          <a:p>
            <a:pPr algn="l">
              <a:defRPr sz="1700">
                <a:latin typeface="Times New Roman"/>
                <a:ea typeface="Times New Roman"/>
                <a:cs typeface="Times New Roman"/>
                <a:sym typeface="Times New Roman"/>
              </a:defRPr>
            </a:pPr>
            <a:r>
              <a:rPr sz="1200" dirty="0"/>
              <a:t>And terrify them in His wrath:</a:t>
            </a:r>
          </a:p>
          <a:p>
            <a:pPr algn="l">
              <a:defRPr sz="1700">
                <a:latin typeface="Times New Roman"/>
                <a:ea typeface="Times New Roman"/>
                <a:cs typeface="Times New Roman"/>
                <a:sym typeface="Times New Roman"/>
              </a:defRPr>
            </a:pPr>
            <a:r>
              <a:rPr sz="1200" dirty="0"/>
              <a:t>"I have consecrated my </a:t>
            </a:r>
            <a:r>
              <a:rPr sz="1200" i="1" dirty="0"/>
              <a:t>King</a:t>
            </a:r>
            <a:r>
              <a:rPr sz="1200" dirty="0"/>
              <a:t> on Zion, </a:t>
            </a:r>
            <a:r>
              <a:rPr sz="1200" i="1" dirty="0"/>
              <a:t>my holy mount</a:t>
            </a:r>
            <a:r>
              <a:rPr sz="1200" dirty="0"/>
              <a:t>."</a:t>
            </a:r>
          </a:p>
          <a:p>
            <a:pPr algn="l">
              <a:defRPr sz="1700">
                <a:latin typeface="Times New Roman"/>
                <a:ea typeface="Times New Roman"/>
                <a:cs typeface="Times New Roman"/>
                <a:sym typeface="Times New Roman"/>
              </a:defRPr>
            </a:pPr>
            <a:r>
              <a:rPr sz="1200" dirty="0"/>
              <a:t>I will relate the decree, Yahweh said to me:</a:t>
            </a:r>
          </a:p>
          <a:p>
            <a:pPr algn="l">
              <a:defRPr sz="1700">
                <a:latin typeface="Times New Roman"/>
                <a:ea typeface="Times New Roman"/>
                <a:cs typeface="Times New Roman"/>
                <a:sym typeface="Times New Roman"/>
              </a:defRPr>
            </a:pPr>
            <a:r>
              <a:rPr sz="1200" dirty="0"/>
              <a:t>"You are my Son, today I have begotten you."</a:t>
            </a:r>
          </a:p>
        </p:txBody>
      </p:sp>
    </p:spTree>
    <p:extLst>
      <p:ext uri="{BB962C8B-B14F-4D97-AF65-F5344CB8AC3E}">
        <p14:creationId xmlns:p14="http://schemas.microsoft.com/office/powerpoint/2010/main" val="54429396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normAutofit lnSpcReduction="10000"/>
          </a:bodyPr>
          <a:lstStyle/>
          <a:p>
            <a:endParaRPr lang="en-US"/>
          </a:p>
        </p:txBody>
      </p:sp>
    </p:spTree>
    <p:extLst>
      <p:ext uri="{BB962C8B-B14F-4D97-AF65-F5344CB8AC3E}">
        <p14:creationId xmlns:p14="http://schemas.microsoft.com/office/powerpoint/2010/main" val="366687351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analysis tools</a:t>
            </a:r>
            <a:endParaRPr lang="en-US" dirty="0"/>
          </a:p>
        </p:txBody>
      </p:sp>
      <p:sp>
        <p:nvSpPr>
          <p:cNvPr id="3" name="Content Placeholder 2"/>
          <p:cNvSpPr>
            <a:spLocks noGrp="1"/>
          </p:cNvSpPr>
          <p:nvPr>
            <p:ph idx="1"/>
          </p:nvPr>
        </p:nvSpPr>
        <p:spPr>
          <a:xfrm>
            <a:off x="1673352" y="1978534"/>
            <a:ext cx="2822448" cy="2326487"/>
          </a:xfrm>
        </p:spPr>
        <p:txBody>
          <a:bodyPr>
            <a:normAutofit fontScale="92500" lnSpcReduction="10000"/>
          </a:bodyPr>
          <a:lstStyle/>
          <a:p>
            <a:pPr marL="0" indent="0" defTabSz="685800">
              <a:spcBef>
                <a:spcPts val="0"/>
              </a:spcBef>
              <a:buClrTx/>
              <a:buNone/>
              <a:defRPr/>
            </a:pPr>
            <a:r>
              <a:rPr lang="en-US" b="1" dirty="0" smtClean="0"/>
              <a:t>Online-Utility Text Analyzer</a:t>
            </a:r>
            <a:endParaRPr lang="en-US" dirty="0" smtClean="0"/>
          </a:p>
          <a:p>
            <a:pPr marL="0" indent="0" defTabSz="685800">
              <a:spcBef>
                <a:spcPts val="0"/>
              </a:spcBef>
              <a:buClrTx/>
              <a:buNone/>
              <a:defRPr/>
            </a:pPr>
            <a:endParaRPr lang="en-US" b="1" dirty="0"/>
          </a:p>
          <a:p>
            <a:pPr>
              <a:spcBef>
                <a:spcPts val="0"/>
              </a:spcBef>
              <a:buClrTx/>
            </a:pPr>
            <a:r>
              <a:rPr lang="en-US" dirty="0" smtClean="0"/>
              <a:t>Shows strings of common words and common phrases</a:t>
            </a:r>
          </a:p>
        </p:txBody>
      </p:sp>
      <p:sp>
        <p:nvSpPr>
          <p:cNvPr id="4" name="Content Placeholder 2"/>
          <p:cNvSpPr txBox="1">
            <a:spLocks/>
          </p:cNvSpPr>
          <p:nvPr/>
        </p:nvSpPr>
        <p:spPr>
          <a:xfrm>
            <a:off x="5191252" y="1978534"/>
            <a:ext cx="2822448" cy="2326487"/>
          </a:xfrm>
          <a:prstGeom prst="rect">
            <a:avLst/>
          </a:prstGeom>
        </p:spPr>
        <p:txBody>
          <a:bodyPr vert="horz" lIns="68580" tIns="34290" rIns="68580" bIns="3429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spcBef>
                <a:spcPts val="0"/>
              </a:spcBef>
              <a:buClrTx/>
              <a:buNone/>
            </a:pPr>
            <a:r>
              <a:rPr lang="en-US" b="1" dirty="0" err="1" smtClean="0"/>
              <a:t>Tapor</a:t>
            </a:r>
            <a:r>
              <a:rPr lang="en-US" b="1" dirty="0" smtClean="0"/>
              <a:t> Text Analyzer</a:t>
            </a:r>
          </a:p>
          <a:p>
            <a:pPr marL="0" indent="0">
              <a:spcBef>
                <a:spcPts val="0"/>
              </a:spcBef>
              <a:buClrTx/>
              <a:buNone/>
            </a:pPr>
            <a:endParaRPr lang="en-US" b="1" dirty="0"/>
          </a:p>
          <a:p>
            <a:pPr>
              <a:spcBef>
                <a:spcPts val="0"/>
              </a:spcBef>
              <a:buClrTx/>
            </a:pPr>
            <a:r>
              <a:rPr lang="en-US" dirty="0" smtClean="0"/>
              <a:t>Shows frequencies of most common words </a:t>
            </a:r>
          </a:p>
          <a:p>
            <a:pPr>
              <a:spcBef>
                <a:spcPts val="0"/>
              </a:spcBef>
              <a:buClrTx/>
            </a:pPr>
            <a:r>
              <a:rPr lang="en-US" dirty="0" smtClean="0"/>
              <a:t>Shows at what areas of the text the most frequent words appear</a:t>
            </a:r>
            <a:endParaRPr 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29371"/>
            <a:ext cx="1876778" cy="17007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p:nvPr/>
        </p:nvPicPr>
        <p:blipFill>
          <a:blip r:embed="rId3"/>
          <a:stretch>
            <a:fillRect/>
          </a:stretch>
        </p:blipFill>
        <p:spPr>
          <a:xfrm>
            <a:off x="7698384" y="3439073"/>
            <a:ext cx="1336961" cy="1591003"/>
          </a:xfrm>
          <a:prstGeom prst="rect">
            <a:avLst/>
          </a:prstGeom>
        </p:spPr>
      </p:pic>
    </p:spTree>
    <p:extLst>
      <p:ext uri="{BB962C8B-B14F-4D97-AF65-F5344CB8AC3E}">
        <p14:creationId xmlns:p14="http://schemas.microsoft.com/office/powerpoint/2010/main" val="817765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0" y="287960"/>
            <a:ext cx="3780065" cy="994172"/>
          </a:xfrm>
        </p:spPr>
        <p:txBody>
          <a:bodyPr>
            <a:normAutofit/>
          </a:bodyPr>
          <a:lstStyle/>
          <a:p>
            <a:pPr algn="ctr"/>
            <a:r>
              <a:rPr lang="en-US" sz="2700" b="1" dirty="0"/>
              <a:t>The Disputed Pauline Letters</a:t>
            </a:r>
          </a:p>
        </p:txBody>
      </p:sp>
      <p:sp>
        <p:nvSpPr>
          <p:cNvPr id="3" name="Content Placeholder 2"/>
          <p:cNvSpPr>
            <a:spLocks noGrp="1"/>
          </p:cNvSpPr>
          <p:nvPr>
            <p:ph idx="1"/>
          </p:nvPr>
        </p:nvSpPr>
        <p:spPr>
          <a:xfrm>
            <a:off x="5050972" y="1505290"/>
            <a:ext cx="2789465" cy="3263504"/>
          </a:xfrm>
        </p:spPr>
        <p:txBody>
          <a:bodyPr/>
          <a:lstStyle/>
          <a:p>
            <a:r>
              <a:rPr lang="en-US" dirty="0" smtClean="0"/>
              <a:t>1 Thessalonians</a:t>
            </a:r>
          </a:p>
          <a:p>
            <a:r>
              <a:rPr lang="en-US" dirty="0" smtClean="0"/>
              <a:t>1 Corinthians</a:t>
            </a:r>
          </a:p>
          <a:p>
            <a:r>
              <a:rPr lang="en-US" dirty="0" smtClean="0"/>
              <a:t>2 Corinthians</a:t>
            </a:r>
          </a:p>
          <a:p>
            <a:r>
              <a:rPr lang="en-US" dirty="0" smtClean="0"/>
              <a:t>Philippians</a:t>
            </a:r>
          </a:p>
          <a:p>
            <a:r>
              <a:rPr lang="en-US" dirty="0" smtClean="0"/>
              <a:t>Philemon</a:t>
            </a:r>
          </a:p>
          <a:p>
            <a:r>
              <a:rPr lang="en-US" dirty="0" smtClean="0"/>
              <a:t>Galatians</a:t>
            </a:r>
          </a:p>
          <a:p>
            <a:r>
              <a:rPr lang="en-US" dirty="0" smtClean="0"/>
              <a:t>Romans</a:t>
            </a:r>
            <a:endParaRPr lang="en-US" dirty="0"/>
          </a:p>
        </p:txBody>
      </p:sp>
      <p:sp>
        <p:nvSpPr>
          <p:cNvPr id="6" name="Content Placeholder 2"/>
          <p:cNvSpPr txBox="1">
            <a:spLocks/>
          </p:cNvSpPr>
          <p:nvPr/>
        </p:nvSpPr>
        <p:spPr>
          <a:xfrm>
            <a:off x="742950" y="1505290"/>
            <a:ext cx="2789465" cy="3263504"/>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2 Thessalonians</a:t>
            </a:r>
          </a:p>
          <a:p>
            <a:r>
              <a:rPr lang="en-US" dirty="0" smtClean="0"/>
              <a:t>Colossians</a:t>
            </a:r>
          </a:p>
          <a:p>
            <a:r>
              <a:rPr lang="en-US" dirty="0" smtClean="0"/>
              <a:t>Ephesians</a:t>
            </a:r>
          </a:p>
          <a:p>
            <a:r>
              <a:rPr lang="en-US" dirty="0" smtClean="0"/>
              <a:t>1 Timothy</a:t>
            </a:r>
          </a:p>
          <a:p>
            <a:r>
              <a:rPr lang="en-US" dirty="0" smtClean="0"/>
              <a:t>2 Timothy</a:t>
            </a:r>
          </a:p>
          <a:p>
            <a:r>
              <a:rPr lang="en-US" dirty="0" smtClean="0"/>
              <a:t>Titus</a:t>
            </a:r>
            <a:endParaRPr lang="en-US" dirty="0"/>
          </a:p>
        </p:txBody>
      </p:sp>
      <p:sp>
        <p:nvSpPr>
          <p:cNvPr id="7" name="Title 1"/>
          <p:cNvSpPr txBox="1">
            <a:spLocks/>
          </p:cNvSpPr>
          <p:nvPr/>
        </p:nvSpPr>
        <p:spPr bwMode="black">
          <a:xfrm>
            <a:off x="5050972" y="287960"/>
            <a:ext cx="3780065" cy="994172"/>
          </a:xfrm>
          <a:prstGeom prst="rect">
            <a:avLst/>
          </a:prstGeom>
          <a:solidFill>
            <a:srgbClr val="FFFFFF"/>
          </a:solidFill>
          <a:ln w="31750" cap="sq">
            <a:solidFill>
              <a:srgbClr val="404040"/>
            </a:solidFill>
            <a:miter lim="800000"/>
          </a:ln>
        </p:spPr>
        <p:txBody>
          <a:bodyPr vert="horz" lIns="137160" tIns="137160" rIns="137160" bIns="137160" rtlCol="0" anchor="ctr">
            <a:normAutofit fontScale="975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700" b="1" dirty="0"/>
              <a:t>The </a:t>
            </a:r>
            <a:r>
              <a:rPr lang="en-US" sz="2700" b="1" dirty="0" err="1"/>
              <a:t>unDisputed</a:t>
            </a:r>
            <a:r>
              <a:rPr lang="en-US" sz="2700" b="1" dirty="0"/>
              <a:t> Pauline Letters</a:t>
            </a:r>
          </a:p>
        </p:txBody>
      </p:sp>
    </p:spTree>
    <p:extLst>
      <p:ext uri="{BB962C8B-B14F-4D97-AF65-F5344CB8AC3E}">
        <p14:creationId xmlns:p14="http://schemas.microsoft.com/office/powerpoint/2010/main" val="411605799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3352" y="148918"/>
            <a:ext cx="5797296" cy="891540"/>
          </a:xfrm>
        </p:spPr>
        <p:txBody>
          <a:bodyPr>
            <a:normAutofit fontScale="90000"/>
          </a:bodyPr>
          <a:lstStyle/>
          <a:p>
            <a:r>
              <a:rPr lang="en-US" dirty="0" smtClean="0"/>
              <a:t>The Undisputed Letters</a:t>
            </a:r>
            <a:endParaRPr lang="en-US" dirty="0"/>
          </a:p>
        </p:txBody>
      </p:sp>
      <p:sp>
        <p:nvSpPr>
          <p:cNvPr id="3" name="Content Placeholder 2"/>
          <p:cNvSpPr>
            <a:spLocks noGrp="1"/>
          </p:cNvSpPr>
          <p:nvPr>
            <p:ph idx="1"/>
          </p:nvPr>
        </p:nvSpPr>
        <p:spPr>
          <a:xfrm>
            <a:off x="885953" y="1198280"/>
            <a:ext cx="7886700" cy="929481"/>
          </a:xfrm>
        </p:spPr>
        <p:txBody>
          <a:bodyPr>
            <a:normAutofit fontScale="55000" lnSpcReduction="20000"/>
          </a:bodyPr>
          <a:lstStyle/>
          <a:p>
            <a:r>
              <a:rPr lang="en-US" dirty="0" smtClean="0"/>
              <a:t>1 Corinthians and 2 Corinthians are both undisputed by most scholars and are believed to have been written around the same time (ca. 50’s A.D.). Four out of five of their top words are the same.</a:t>
            </a:r>
          </a:p>
          <a:p>
            <a:r>
              <a:rPr lang="en-US" dirty="0" smtClean="0"/>
              <a:t>Others of the Undisputed Letters, including those believed to be written at later time periods such as 1 Thessalonians and Romans, also show similarities</a:t>
            </a:r>
          </a:p>
        </p:txBody>
      </p:sp>
      <p:pic>
        <p:nvPicPr>
          <p:cNvPr id="4" name="Picture 3"/>
          <p:cNvPicPr/>
          <p:nvPr/>
        </p:nvPicPr>
        <p:blipFill>
          <a:blip r:embed="rId2"/>
          <a:stretch>
            <a:fillRect/>
          </a:stretch>
        </p:blipFill>
        <p:spPr>
          <a:xfrm>
            <a:off x="539750" y="2671922"/>
            <a:ext cx="1479550" cy="1960801"/>
          </a:xfrm>
          <a:prstGeom prst="rect">
            <a:avLst/>
          </a:prstGeom>
        </p:spPr>
      </p:pic>
      <p:pic>
        <p:nvPicPr>
          <p:cNvPr id="5" name="Picture 4"/>
          <p:cNvPicPr/>
          <p:nvPr/>
        </p:nvPicPr>
        <p:blipFill>
          <a:blip r:embed="rId3"/>
          <a:stretch>
            <a:fillRect/>
          </a:stretch>
        </p:blipFill>
        <p:spPr>
          <a:xfrm>
            <a:off x="2108200" y="2671921"/>
            <a:ext cx="1600200" cy="1960801"/>
          </a:xfrm>
          <a:prstGeom prst="rect">
            <a:avLst/>
          </a:prstGeom>
        </p:spPr>
      </p:pic>
      <p:sp>
        <p:nvSpPr>
          <p:cNvPr id="6" name="TextBox 5"/>
          <p:cNvSpPr txBox="1"/>
          <p:nvPr/>
        </p:nvSpPr>
        <p:spPr>
          <a:xfrm>
            <a:off x="616827" y="2312570"/>
            <a:ext cx="1568450" cy="346249"/>
          </a:xfrm>
          <a:prstGeom prst="rect">
            <a:avLst/>
          </a:prstGeom>
          <a:noFill/>
        </p:spPr>
        <p:txBody>
          <a:bodyPr wrap="square" lIns="68580" tIns="34290" rIns="68580" bIns="34290" rtlCol="0">
            <a:spAutoFit/>
          </a:bodyPr>
          <a:lstStyle/>
          <a:p>
            <a:r>
              <a:rPr lang="en-US" b="1" smtClean="0"/>
              <a:t>1 Corinthians</a:t>
            </a:r>
            <a:endParaRPr lang="en-US" b="1" dirty="0"/>
          </a:p>
        </p:txBody>
      </p:sp>
      <p:sp>
        <p:nvSpPr>
          <p:cNvPr id="8" name="TextBox 7"/>
          <p:cNvSpPr txBox="1"/>
          <p:nvPr/>
        </p:nvSpPr>
        <p:spPr>
          <a:xfrm>
            <a:off x="2273745" y="2311985"/>
            <a:ext cx="1542610" cy="346249"/>
          </a:xfrm>
          <a:prstGeom prst="rect">
            <a:avLst/>
          </a:prstGeom>
          <a:noFill/>
        </p:spPr>
        <p:txBody>
          <a:bodyPr wrap="square" lIns="68580" tIns="34290" rIns="68580" bIns="34290" rtlCol="0">
            <a:spAutoFit/>
          </a:bodyPr>
          <a:lstStyle/>
          <a:p>
            <a:r>
              <a:rPr lang="en-US" b="1" dirty="0" smtClean="0"/>
              <a:t>2Corinthians</a:t>
            </a:r>
            <a:endParaRPr lang="en-US" b="1" dirty="0"/>
          </a:p>
        </p:txBody>
      </p:sp>
      <p:pic>
        <p:nvPicPr>
          <p:cNvPr id="9" name="Picture 8"/>
          <p:cNvPicPr/>
          <p:nvPr/>
        </p:nvPicPr>
        <p:blipFill>
          <a:blip r:embed="rId4"/>
          <a:stretch>
            <a:fillRect/>
          </a:stretch>
        </p:blipFill>
        <p:spPr>
          <a:xfrm>
            <a:off x="3816355" y="2623809"/>
            <a:ext cx="1523999" cy="2057023"/>
          </a:xfrm>
          <a:prstGeom prst="rect">
            <a:avLst/>
          </a:prstGeom>
        </p:spPr>
      </p:pic>
      <p:sp>
        <p:nvSpPr>
          <p:cNvPr id="10" name="TextBox 9"/>
          <p:cNvSpPr txBox="1"/>
          <p:nvPr/>
        </p:nvSpPr>
        <p:spPr>
          <a:xfrm>
            <a:off x="4064002" y="2298700"/>
            <a:ext cx="2171700" cy="346249"/>
          </a:xfrm>
          <a:prstGeom prst="rect">
            <a:avLst/>
          </a:prstGeom>
          <a:noFill/>
        </p:spPr>
        <p:txBody>
          <a:bodyPr wrap="square" lIns="68580" tIns="34290" rIns="68580" bIns="34290" rtlCol="0">
            <a:spAutoFit/>
          </a:bodyPr>
          <a:lstStyle/>
          <a:p>
            <a:r>
              <a:rPr lang="en-US" b="1" dirty="0" smtClean="0"/>
              <a:t>Philemon</a:t>
            </a:r>
            <a:endParaRPr lang="en-US" b="1" dirty="0"/>
          </a:p>
        </p:txBody>
      </p:sp>
      <p:pic>
        <p:nvPicPr>
          <p:cNvPr id="11" name="Picture 10"/>
          <p:cNvPicPr/>
          <p:nvPr/>
        </p:nvPicPr>
        <p:blipFill>
          <a:blip r:embed="rId5"/>
          <a:stretch>
            <a:fillRect/>
          </a:stretch>
        </p:blipFill>
        <p:spPr>
          <a:xfrm>
            <a:off x="5505456" y="2671921"/>
            <a:ext cx="1435097" cy="1960801"/>
          </a:xfrm>
          <a:prstGeom prst="rect">
            <a:avLst/>
          </a:prstGeom>
        </p:spPr>
      </p:pic>
      <p:sp>
        <p:nvSpPr>
          <p:cNvPr id="13" name="TextBox 12"/>
          <p:cNvSpPr txBox="1"/>
          <p:nvPr/>
        </p:nvSpPr>
        <p:spPr>
          <a:xfrm>
            <a:off x="5534574" y="2311400"/>
            <a:ext cx="2033752" cy="346249"/>
          </a:xfrm>
          <a:prstGeom prst="rect">
            <a:avLst/>
          </a:prstGeom>
          <a:noFill/>
        </p:spPr>
        <p:txBody>
          <a:bodyPr wrap="square" lIns="68580" tIns="34290" rIns="68580" bIns="34290" rtlCol="0">
            <a:spAutoFit/>
          </a:bodyPr>
          <a:lstStyle/>
          <a:p>
            <a:r>
              <a:rPr lang="en-US" b="1" dirty="0" smtClean="0"/>
              <a:t>1 Thessalonians</a:t>
            </a:r>
            <a:endParaRPr lang="en-US" b="1" dirty="0"/>
          </a:p>
        </p:txBody>
      </p:sp>
      <p:pic>
        <p:nvPicPr>
          <p:cNvPr id="14" name="Picture 13"/>
          <p:cNvPicPr/>
          <p:nvPr/>
        </p:nvPicPr>
        <p:blipFill>
          <a:blip r:embed="rId6"/>
          <a:stretch>
            <a:fillRect/>
          </a:stretch>
        </p:blipFill>
        <p:spPr>
          <a:xfrm>
            <a:off x="7200903" y="2671921"/>
            <a:ext cx="1574798" cy="1960801"/>
          </a:xfrm>
          <a:prstGeom prst="rect">
            <a:avLst/>
          </a:prstGeom>
        </p:spPr>
      </p:pic>
      <p:sp>
        <p:nvSpPr>
          <p:cNvPr id="16" name="TextBox 15"/>
          <p:cNvSpPr txBox="1"/>
          <p:nvPr/>
        </p:nvSpPr>
        <p:spPr>
          <a:xfrm>
            <a:off x="7464194" y="2311400"/>
            <a:ext cx="2033752" cy="346249"/>
          </a:xfrm>
          <a:prstGeom prst="rect">
            <a:avLst/>
          </a:prstGeom>
          <a:noFill/>
        </p:spPr>
        <p:txBody>
          <a:bodyPr wrap="square" lIns="68580" tIns="34290" rIns="68580" bIns="34290" rtlCol="0">
            <a:spAutoFit/>
          </a:bodyPr>
          <a:lstStyle/>
          <a:p>
            <a:r>
              <a:rPr lang="en-US" b="1" smtClean="0"/>
              <a:t>Romans</a:t>
            </a:r>
            <a:endParaRPr lang="en-US" b="1" dirty="0"/>
          </a:p>
        </p:txBody>
      </p:sp>
    </p:spTree>
    <p:extLst>
      <p:ext uri="{BB962C8B-B14F-4D97-AF65-F5344CB8AC3E}">
        <p14:creationId xmlns:p14="http://schemas.microsoft.com/office/powerpoint/2010/main" val="207402418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361" y="12663"/>
            <a:ext cx="7886700" cy="994172"/>
          </a:xfrm>
        </p:spPr>
        <p:txBody>
          <a:bodyPr>
            <a:normAutofit fontScale="90000"/>
          </a:bodyPr>
          <a:lstStyle/>
          <a:p>
            <a:pPr algn="ctr"/>
            <a:r>
              <a:rPr lang="en-US" dirty="0" smtClean="0"/>
              <a:t>1 Thessalonians vs. 2 Thessalonians</a:t>
            </a:r>
            <a:endParaRPr lang="en-US" dirty="0"/>
          </a:p>
        </p:txBody>
      </p:sp>
      <p:sp>
        <p:nvSpPr>
          <p:cNvPr id="3" name="Content Placeholder 2"/>
          <p:cNvSpPr>
            <a:spLocks noGrp="1"/>
          </p:cNvSpPr>
          <p:nvPr>
            <p:ph idx="1"/>
          </p:nvPr>
        </p:nvSpPr>
        <p:spPr>
          <a:xfrm>
            <a:off x="581353" y="1108949"/>
            <a:ext cx="7886701" cy="1172971"/>
          </a:xfrm>
        </p:spPr>
        <p:txBody>
          <a:bodyPr>
            <a:normAutofit fontScale="62500" lnSpcReduction="20000"/>
          </a:bodyPr>
          <a:lstStyle/>
          <a:p>
            <a:r>
              <a:rPr lang="en-US" dirty="0" smtClean="0"/>
              <a:t>Paul definitely wrote 1 Thessalonians (c. 50-51 A.D.)</a:t>
            </a:r>
          </a:p>
          <a:p>
            <a:r>
              <a:rPr lang="en-US" dirty="0" smtClean="0"/>
              <a:t>If he also wrote 2 Thessalonians, it was probably soon after 1 Thessalonians</a:t>
            </a:r>
          </a:p>
          <a:p>
            <a:r>
              <a:rPr lang="en-US" dirty="0" smtClean="0"/>
              <a:t>Results show only superficial similarities between the most common words and phrases in both texts</a:t>
            </a:r>
          </a:p>
          <a:p>
            <a:endParaRPr lang="en-US" dirty="0"/>
          </a:p>
        </p:txBody>
      </p:sp>
      <p:sp>
        <p:nvSpPr>
          <p:cNvPr id="5" name="Rectangle 4"/>
          <p:cNvSpPr>
            <a:spLocks noChangeArrowheads="1"/>
          </p:cNvSpPr>
          <p:nvPr/>
        </p:nvSpPr>
        <p:spPr bwMode="auto">
          <a:xfrm>
            <a:off x="4658710" y="935825"/>
            <a:ext cx="4356527"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anchor="ctr" anchorCtr="0" compatLnSpc="1">
            <a:prstTxWarp prst="textNoShape">
              <a:avLst/>
            </a:prstTxWarp>
            <a:spAutoFit/>
          </a:bodyPr>
          <a:lstStyle/>
          <a:p>
            <a:endParaRPr lang="en-US"/>
          </a:p>
        </p:txBody>
      </p:sp>
      <p:sp>
        <p:nvSpPr>
          <p:cNvPr id="6" name="TextBox 5"/>
          <p:cNvSpPr txBox="1"/>
          <p:nvPr/>
        </p:nvSpPr>
        <p:spPr>
          <a:xfrm>
            <a:off x="2101729" y="2183822"/>
            <a:ext cx="2033752" cy="346249"/>
          </a:xfrm>
          <a:prstGeom prst="rect">
            <a:avLst/>
          </a:prstGeom>
          <a:noFill/>
        </p:spPr>
        <p:txBody>
          <a:bodyPr wrap="square" lIns="68580" tIns="34290" rIns="68580" bIns="34290" rtlCol="0">
            <a:spAutoFit/>
          </a:bodyPr>
          <a:lstStyle/>
          <a:p>
            <a:r>
              <a:rPr lang="en-US" b="1" dirty="0" smtClean="0"/>
              <a:t>1 Thessalonians</a:t>
            </a:r>
            <a:endParaRPr lang="en-US" b="1" dirty="0"/>
          </a:p>
        </p:txBody>
      </p:sp>
      <p:pic>
        <p:nvPicPr>
          <p:cNvPr id="102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353" y="2592028"/>
            <a:ext cx="2326072" cy="21078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236638" y="2183822"/>
            <a:ext cx="2033752" cy="346249"/>
          </a:xfrm>
          <a:prstGeom prst="rect">
            <a:avLst/>
          </a:prstGeom>
          <a:noFill/>
        </p:spPr>
        <p:txBody>
          <a:bodyPr wrap="square" lIns="68580" tIns="34290" rIns="68580" bIns="34290" rtlCol="0">
            <a:spAutoFit/>
          </a:bodyPr>
          <a:lstStyle/>
          <a:p>
            <a:r>
              <a:rPr lang="en-US" b="1"/>
              <a:t>2</a:t>
            </a:r>
            <a:r>
              <a:rPr lang="en-US" b="1" smtClean="0"/>
              <a:t> Thessalonians</a:t>
            </a:r>
            <a:endParaRPr lang="en-US" b="1"/>
          </a:p>
        </p:txBody>
      </p:sp>
      <p:pic>
        <p:nvPicPr>
          <p:cNvPr id="7" name="Picture 6"/>
          <p:cNvPicPr>
            <a:picLocks noChangeAspect="1"/>
          </p:cNvPicPr>
          <p:nvPr/>
        </p:nvPicPr>
        <p:blipFill>
          <a:blip r:embed="rId3"/>
          <a:stretch>
            <a:fillRect/>
          </a:stretch>
        </p:blipFill>
        <p:spPr>
          <a:xfrm>
            <a:off x="7253514" y="2592028"/>
            <a:ext cx="1769910" cy="2165315"/>
          </a:xfrm>
          <a:prstGeom prst="rect">
            <a:avLst/>
          </a:prstGeom>
        </p:spPr>
      </p:pic>
      <p:pic>
        <p:nvPicPr>
          <p:cNvPr id="8" name="Picture 7"/>
          <p:cNvPicPr>
            <a:picLocks noChangeAspect="1"/>
          </p:cNvPicPr>
          <p:nvPr/>
        </p:nvPicPr>
        <p:blipFill>
          <a:blip r:embed="rId4"/>
          <a:stretch>
            <a:fillRect/>
          </a:stretch>
        </p:blipFill>
        <p:spPr>
          <a:xfrm>
            <a:off x="4980706" y="2702697"/>
            <a:ext cx="2272808" cy="1943976"/>
          </a:xfrm>
          <a:prstGeom prst="rect">
            <a:avLst/>
          </a:prstGeom>
        </p:spPr>
      </p:pic>
      <p:pic>
        <p:nvPicPr>
          <p:cNvPr id="20" name="Picture 19"/>
          <p:cNvPicPr/>
          <p:nvPr/>
        </p:nvPicPr>
        <p:blipFill>
          <a:blip r:embed="rId5"/>
          <a:stretch>
            <a:fillRect/>
          </a:stretch>
        </p:blipFill>
        <p:spPr>
          <a:xfrm>
            <a:off x="2992481" y="2592028"/>
            <a:ext cx="1882306" cy="2184924"/>
          </a:xfrm>
          <a:prstGeom prst="rect">
            <a:avLst/>
          </a:prstGeom>
        </p:spPr>
      </p:pic>
      <p:pic>
        <p:nvPicPr>
          <p:cNvPr id="21" name="Picture 20"/>
          <p:cNvPicPr/>
          <p:nvPr/>
        </p:nvPicPr>
        <p:blipFill>
          <a:blip r:embed="rId5"/>
          <a:stretch>
            <a:fillRect/>
          </a:stretch>
        </p:blipFill>
        <p:spPr>
          <a:xfrm>
            <a:off x="2955639" y="2592028"/>
            <a:ext cx="1882306" cy="2184924"/>
          </a:xfrm>
          <a:prstGeom prst="rect">
            <a:avLst/>
          </a:prstGeom>
        </p:spPr>
      </p:pic>
    </p:spTree>
    <p:extLst>
      <p:ext uri="{BB962C8B-B14F-4D97-AF65-F5344CB8AC3E}">
        <p14:creationId xmlns:p14="http://schemas.microsoft.com/office/powerpoint/2010/main" val="2627185867"/>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ＭＳ Ｐ明朝"/>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Apothecary.thmx</Template>
  <TotalTime>884</TotalTime>
  <Words>1812</Words>
  <Application>Microsoft Macintosh PowerPoint</Application>
  <PresentationFormat>On-screen Show (16:9)</PresentationFormat>
  <Paragraphs>245</Paragraphs>
  <Slides>55</Slides>
  <Notes>0</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Apothecary</vt:lpstr>
      <vt:lpstr>Digital Tools for the arts &amp; humanities DIG 6837  </vt:lpstr>
      <vt:lpstr>PowerPoint Presentation</vt:lpstr>
      <vt:lpstr>Thank you!</vt:lpstr>
      <vt:lpstr>The Authorship of the Pauline Epistles</vt:lpstr>
      <vt:lpstr>Historical Background</vt:lpstr>
      <vt:lpstr>Text analysis tools</vt:lpstr>
      <vt:lpstr>The Disputed Pauline Letters</vt:lpstr>
      <vt:lpstr>The Undisputed Letters</vt:lpstr>
      <vt:lpstr>1 Thessalonians vs. 2 Thessalonians</vt:lpstr>
      <vt:lpstr>Colossians vs. Romans</vt:lpstr>
      <vt:lpstr>Colossians vs. Ephesians</vt:lpstr>
      <vt:lpstr>The Pastoral Epistles</vt:lpstr>
      <vt:lpstr>Sources</vt:lpstr>
      <vt:lpstr>Thank you!</vt:lpstr>
      <vt:lpstr>Coffee Website</vt:lpstr>
      <vt:lpstr>HTML</vt:lpstr>
      <vt:lpstr>PowerPoint Presentation</vt:lpstr>
      <vt:lpstr>PowerPoint Presentation</vt:lpstr>
      <vt:lpstr>Data</vt:lpstr>
      <vt:lpstr>Website Design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En(Twine)d with Ergodic Rhetoric</vt:lpstr>
      <vt:lpstr>Hypertextuality</vt:lpstr>
      <vt:lpstr>Twinery</vt:lpstr>
      <vt:lpstr>Academy</vt:lpstr>
      <vt:lpstr>Intricacy</vt:lpstr>
      <vt:lpstr>Specificity</vt:lpstr>
      <vt:lpstr>Mastery</vt:lpstr>
      <vt:lpstr>Thank you!</vt:lpstr>
      <vt:lpstr>DIG6931C – DIGITAL TOOLS FOR ARTS &amp; HUMANITIES </vt:lpstr>
      <vt:lpstr>Why?</vt:lpstr>
      <vt:lpstr>What?</vt:lpstr>
      <vt:lpstr>How?</vt:lpstr>
      <vt:lpstr>Final Product</vt:lpstr>
      <vt:lpstr>Thank you!</vt:lpstr>
      <vt:lpstr>The Logical Flow of Psalm 24</vt:lpstr>
      <vt:lpstr>Introduction</vt:lpstr>
      <vt:lpstr>Verses 1-2:</vt:lpstr>
      <vt:lpstr>Verses 3-6:</vt:lpstr>
      <vt:lpstr>Verses 7-10</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Amish</dc:creator>
  <cp:lastModifiedBy>Eleni Bozia</cp:lastModifiedBy>
  <cp:revision>18</cp:revision>
  <dcterms:created xsi:type="dcterms:W3CDTF">2016-04-18T14:32:49Z</dcterms:created>
  <dcterms:modified xsi:type="dcterms:W3CDTF">2016-04-20T19:39:26Z</dcterms:modified>
</cp:coreProperties>
</file>